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293" r:id="rId3"/>
    <p:sldId id="259" r:id="rId4"/>
    <p:sldId id="260" r:id="rId5"/>
    <p:sldId id="265" r:id="rId6"/>
    <p:sldId id="284" r:id="rId7"/>
    <p:sldId id="261" r:id="rId8"/>
    <p:sldId id="283" r:id="rId9"/>
    <p:sldId id="285" r:id="rId10"/>
    <p:sldId id="278" r:id="rId11"/>
    <p:sldId id="270" r:id="rId12"/>
    <p:sldId id="282" r:id="rId13"/>
    <p:sldId id="267" r:id="rId14"/>
    <p:sldId id="276" r:id="rId15"/>
    <p:sldId id="279" r:id="rId16"/>
    <p:sldId id="291" r:id="rId17"/>
    <p:sldId id="286" r:id="rId18"/>
    <p:sldId id="287" r:id="rId19"/>
    <p:sldId id="288" r:id="rId20"/>
    <p:sldId id="289" r:id="rId21"/>
    <p:sldId id="275" r:id="rId22"/>
    <p:sldId id="292" r:id="rId23"/>
    <p:sldId id="290" r:id="rId24"/>
    <p:sldId id="262" r:id="rId25"/>
    <p:sldId id="268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8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B79AA-9981-4F9F-9AC4-774752A16146}" type="datetimeFigureOut">
              <a:rPr lang="en-CA" smtClean="0"/>
              <a:t>2017-02-01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94CB1-03E6-4180-B703-439C918D71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32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1B3D1-0501-4DF0-A932-7EBAB359BE8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4647"/>
            <a:ext cx="2971800" cy="45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C77977A-EDC0-4F0D-A412-B5D4D7B39A04}" type="slidenum">
              <a:rPr lang="en-US" altLang="en-US" sz="1200"/>
              <a:pPr algn="r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93354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81146-B9A3-47C0-A910-30F63CB61E5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4613" y="8684647"/>
            <a:ext cx="2971800" cy="45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9A3A375-B07A-4788-A1A0-606E95136D17}" type="slidenum">
              <a:rPr lang="en-US" altLang="en-US" sz="1200"/>
              <a:pPr algn="r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6687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B356E-04F4-440A-A3BF-D57129E7EFE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4647"/>
            <a:ext cx="2971800" cy="45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90EE0E2-5F8E-4CB6-AFFA-4A94474B25C3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4472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C1554-0B46-454E-9E8F-ACD6F01B60D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4647"/>
            <a:ext cx="2971800" cy="45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00A149F-0F4C-4752-A10B-688C1E097236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2750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2F769-7848-4ECC-BFB1-B0A6A9AB7FF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4647"/>
            <a:ext cx="2971800" cy="45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3E6A2D7-EC3C-445D-861B-80A0B402EC06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7938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 process has a flow</a:t>
            </a:r>
          </a:p>
        </p:txBody>
      </p:sp>
    </p:spTree>
    <p:extLst>
      <p:ext uri="{BB962C8B-B14F-4D97-AF65-F5344CB8AC3E}">
        <p14:creationId xmlns:p14="http://schemas.microsoft.com/office/powerpoint/2010/main" val="419212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6731" y="4344336"/>
            <a:ext cx="5484540" cy="4115112"/>
          </a:xfrm>
          <a:noFill/>
          <a:ln/>
        </p:spPr>
        <p:txBody>
          <a:bodyPr lIns="89715" tIns="44858" rIns="89715" bIns="44858"/>
          <a:lstStyle/>
          <a:p>
            <a:r>
              <a:rPr lang="en-CA" dirty="0" smtClean="0">
                <a:latin typeface="Arial" charset="0"/>
              </a:rPr>
              <a:t>Now, when we are determining</a:t>
            </a:r>
            <a:r>
              <a:rPr lang="en-CA" baseline="0" dirty="0" smtClean="0">
                <a:latin typeface="Arial" charset="0"/>
              </a:rPr>
              <a:t> value, LEAN methodology invites us to consider our work from the customer’s perspective (</a:t>
            </a:r>
            <a:r>
              <a:rPr lang="en-CA" baseline="0" dirty="0" err="1" smtClean="0">
                <a:latin typeface="Arial" charset="0"/>
              </a:rPr>
              <a:t>aka</a:t>
            </a:r>
            <a:r>
              <a:rPr lang="en-CA" baseline="0" dirty="0" smtClean="0">
                <a:latin typeface="Arial" charset="0"/>
              </a:rPr>
              <a:t>, client/patient)</a:t>
            </a:r>
          </a:p>
          <a:p>
            <a:pPr>
              <a:buFont typeface="Arial" pitchFamily="34" charset="0"/>
              <a:buChar char="•"/>
            </a:pPr>
            <a:r>
              <a:rPr lang="en-CA" baseline="0" dirty="0" smtClean="0">
                <a:latin typeface="Arial" charset="0"/>
              </a:rPr>
              <a:t> This is important, because it is ultimately the customer who will determine whether something is valuable or not, and it is the customer/patient/client who we are being paid to serve</a:t>
            </a:r>
          </a:p>
          <a:p>
            <a:pPr>
              <a:buFont typeface="Arial" pitchFamily="34" charset="0"/>
              <a:buChar char="•"/>
            </a:pPr>
            <a:r>
              <a:rPr lang="en-CA" baseline="0" dirty="0" smtClean="0">
                <a:latin typeface="Arial" charset="0"/>
              </a:rPr>
              <a:t> As healthcare providers, we may have certain perceptions of our services. For example, we may conceive of “registration” in a hospital to be a particular location.</a:t>
            </a:r>
          </a:p>
          <a:p>
            <a:pPr>
              <a:buFont typeface="Arial" pitchFamily="34" charset="0"/>
              <a:buChar char="•"/>
            </a:pPr>
            <a:r>
              <a:rPr lang="en-CA" baseline="0" dirty="0" smtClean="0">
                <a:latin typeface="Arial" charset="0"/>
              </a:rPr>
              <a:t> However, from the patient’s perspective, the task of registering in our health system also involves other steps, such as driving to a facility, parking the car, finding your way to the registration area, finally getting registered, then going to the procedure area.</a:t>
            </a:r>
          </a:p>
          <a:p>
            <a:pPr>
              <a:buFont typeface="Arial" pitchFamily="34" charset="0"/>
              <a:buChar char="•"/>
            </a:pPr>
            <a:r>
              <a:rPr lang="en-CA" baseline="0" dirty="0" smtClean="0">
                <a:latin typeface="Arial" charset="0"/>
              </a:rPr>
              <a:t> Conceiving processes in this way also helps us see how complex things can be, and how we might need to “scope” a quality improvement project (e.g., limit the amount of things we are going to try to improve so that we don’t overwhelm ourselves).</a:t>
            </a:r>
          </a:p>
          <a:p>
            <a:pPr>
              <a:buFont typeface="Arial" pitchFamily="34" charset="0"/>
              <a:buChar char="•"/>
            </a:pPr>
            <a:r>
              <a:rPr lang="en-CA" baseline="0" dirty="0" smtClean="0">
                <a:latin typeface="Arial" charset="0"/>
              </a:rPr>
              <a:t> Lastly, it is noteworthy to point out that there are many customers in a system. </a:t>
            </a:r>
            <a:br>
              <a:rPr lang="en-CA" baseline="0" dirty="0" smtClean="0">
                <a:latin typeface="Arial" charset="0"/>
              </a:rPr>
            </a:br>
            <a:r>
              <a:rPr lang="en-CA" baseline="0" dirty="0" smtClean="0">
                <a:latin typeface="Arial" charset="0"/>
              </a:rPr>
              <a:t>Potential Question to Audience: Who are some of your customers in your work?</a:t>
            </a:r>
            <a:endParaRPr lang="en-CA" dirty="0" smtClean="0">
              <a:latin typeface="Arial" charset="0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753" y="8683994"/>
            <a:ext cx="2971697" cy="4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5" tIns="44858" rIns="89715" bIns="44858" anchor="b"/>
          <a:lstStyle/>
          <a:p>
            <a:pPr algn="r" defTabSz="897393"/>
            <a:fld id="{D8A46851-04E9-476D-977B-498D64C17E5A}" type="slidenum">
              <a:rPr lang="en-GB" sz="1200"/>
              <a:pPr algn="r" defTabSz="897393"/>
              <a:t>12</a:t>
            </a:fld>
            <a:endParaRPr lang="en-GB" sz="1200"/>
          </a:p>
        </p:txBody>
      </p:sp>
      <p:sp>
        <p:nvSpPr>
          <p:cNvPr id="34821" name="Date Placeholder 4"/>
          <p:cNvSpPr txBox="1">
            <a:spLocks noGrp="1"/>
          </p:cNvSpPr>
          <p:nvPr/>
        </p:nvSpPr>
        <p:spPr bwMode="auto">
          <a:xfrm>
            <a:off x="3884753" y="1"/>
            <a:ext cx="2971697" cy="4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5" tIns="44858" rIns="89715" bIns="44858"/>
          <a:lstStyle/>
          <a:p>
            <a:pPr algn="r" defTabSz="897393"/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902691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Char char=""/>
            </a:pPr>
            <a:r>
              <a:rPr lang="en-US" altLang="en-US" smtClean="0"/>
              <a:t>Around 90% of the errors, duplication and delay in patient processes are at the point of “hand-off” – where responsibility for the patient is handed from one professional or department or agency to another.  Up to 50% of the steps in a typical patient process involve a “hand-off”</a:t>
            </a:r>
          </a:p>
          <a:p>
            <a:pPr>
              <a:buFont typeface="Wingdings" pitchFamily="2" charset="2"/>
              <a:buChar char=""/>
            </a:pPr>
            <a:endParaRPr lang="en-US" altLang="en-US" smtClean="0"/>
          </a:p>
          <a:p>
            <a:pPr>
              <a:buFont typeface="Wingdings" pitchFamily="2" charset="2"/>
              <a:buChar char=""/>
            </a:pPr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2554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CA" altLang="en-US" sz="1200" smtClean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EE1192F-A5CB-4FDE-BC20-A1C1C004AAE9}" type="slidenum">
              <a:rPr lang="en-CA" altLang="en-US" sz="1200" smtClean="0"/>
              <a:pPr/>
              <a:t>15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19473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17754-C545-4CB4-AF8D-030D96C6372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121"/>
            <a:ext cx="5029200" cy="4115039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70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14A-9C9D-4F46-8FB0-4F41D4E19ED9}" type="datetimeFigureOut">
              <a:rPr lang="en-CA" smtClean="0"/>
              <a:t>2017-02-01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833B-56B2-4A51-BCEB-3E89503DC89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14A-9C9D-4F46-8FB0-4F41D4E19ED9}" type="datetimeFigureOut">
              <a:rPr lang="en-CA" smtClean="0"/>
              <a:t>2017-02-01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833B-56B2-4A51-BCEB-3E89503DC89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14A-9C9D-4F46-8FB0-4F41D4E19ED9}" type="datetimeFigureOut">
              <a:rPr lang="en-CA" smtClean="0"/>
              <a:t>2017-02-01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833B-56B2-4A51-BCEB-3E89503DC895}" type="slidenum">
              <a:rPr lang="en-CA" smtClean="0"/>
              <a:t>‹#›</a:t>
            </a:fld>
            <a:endParaRPr lang="en-C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14A-9C9D-4F46-8FB0-4F41D4E19ED9}" type="datetimeFigureOut">
              <a:rPr lang="en-CA" smtClean="0"/>
              <a:t>2017-02-01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833B-56B2-4A51-BCEB-3E89503DC89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14A-9C9D-4F46-8FB0-4F41D4E19ED9}" type="datetimeFigureOut">
              <a:rPr lang="en-CA" smtClean="0"/>
              <a:t>2017-02-01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833B-56B2-4A51-BCEB-3E89503DC89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14A-9C9D-4F46-8FB0-4F41D4E19ED9}" type="datetimeFigureOut">
              <a:rPr lang="en-CA" smtClean="0"/>
              <a:t>2017-02-01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833B-56B2-4A51-BCEB-3E89503DC89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14A-9C9D-4F46-8FB0-4F41D4E19ED9}" type="datetimeFigureOut">
              <a:rPr lang="en-CA" smtClean="0"/>
              <a:t>2017-02-01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833B-56B2-4A51-BCEB-3E89503DC89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14A-9C9D-4F46-8FB0-4F41D4E19ED9}" type="datetimeFigureOut">
              <a:rPr lang="en-CA" smtClean="0"/>
              <a:t>2017-02-01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833B-56B2-4A51-BCEB-3E89503DC89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14A-9C9D-4F46-8FB0-4F41D4E19ED9}" type="datetimeFigureOut">
              <a:rPr lang="en-CA" smtClean="0"/>
              <a:t>2017-02-01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833B-56B2-4A51-BCEB-3E89503DC89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14A-9C9D-4F46-8FB0-4F41D4E19ED9}" type="datetimeFigureOut">
              <a:rPr lang="en-CA" smtClean="0"/>
              <a:t>2017-02-01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833B-56B2-4A51-BCEB-3E89503DC895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14A-9C9D-4F46-8FB0-4F41D4E19ED9}" type="datetimeFigureOut">
              <a:rPr lang="en-CA" smtClean="0"/>
              <a:t>2017-02-01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833B-56B2-4A51-BCEB-3E89503DC895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48714A-9C9D-4F46-8FB0-4F41D4E19ED9}" type="datetimeFigureOut">
              <a:rPr lang="en-CA" smtClean="0"/>
              <a:t>2017-02-01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3F5833B-56B2-4A51-BCEB-3E89503DC895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e.nhs.uk/index.php?option=com_joomcart&amp;Itemid=194&amp;main_page=document_product_info&amp;cPath=65&amp;products_id=29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afp.org/fpm/20050400/61maki.html" TargetMode="External"/><Relationship Id="rId4" Type="http://schemas.openxmlformats.org/officeDocument/2006/relationships/hyperlink" Target="http://www.impactbc.ca/learningseries/resources/secondcohor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fp.org/fpm/2007/0900/p32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afp.org/fpm/2005/0400/p61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F814-AF5C-4C62-82F4-C954F34BF57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92813" y="4800600"/>
            <a:ext cx="3151187" cy="1219200"/>
          </a:xfrm>
        </p:spPr>
        <p:txBody>
          <a:bodyPr>
            <a:normAutofit/>
          </a:bodyPr>
          <a:lstStyle/>
          <a:p>
            <a:pPr marL="0" indent="0" algn="r">
              <a:lnSpc>
                <a:spcPct val="80000"/>
              </a:lnSpc>
              <a:buFontTx/>
              <a:buNone/>
            </a:pPr>
            <a:r>
              <a:rPr lang="en-CA" altLang="en-US" sz="1400">
                <a:solidFill>
                  <a:schemeClr val="tx2"/>
                </a:solidFill>
              </a:rPr>
              <a:t>Margie Wiebe, BScN, PCCN</a:t>
            </a:r>
          </a:p>
          <a:p>
            <a:pPr marL="0" indent="0" algn="r">
              <a:lnSpc>
                <a:spcPct val="80000"/>
              </a:lnSpc>
              <a:buFontTx/>
              <a:buNone/>
            </a:pPr>
            <a:r>
              <a:rPr lang="en-CA" altLang="en-US" sz="1200">
                <a:solidFill>
                  <a:schemeClr val="tx2"/>
                </a:solidFill>
              </a:rPr>
              <a:t>Primary Health Care Developer (NH) Quesnel</a:t>
            </a:r>
          </a:p>
          <a:p>
            <a:pPr marL="0" indent="0" algn="r">
              <a:lnSpc>
                <a:spcPct val="80000"/>
              </a:lnSpc>
              <a:buFontTx/>
              <a:buNone/>
            </a:pPr>
            <a:r>
              <a:rPr lang="en-CA" altLang="en-US" sz="1200">
                <a:solidFill>
                  <a:schemeClr val="tx2"/>
                </a:solidFill>
              </a:rPr>
              <a:t>T: 250.983.6816</a:t>
            </a:r>
          </a:p>
          <a:p>
            <a:pPr marL="0" indent="0" algn="r">
              <a:lnSpc>
                <a:spcPct val="80000"/>
              </a:lnSpc>
              <a:buFontTx/>
              <a:buNone/>
            </a:pPr>
            <a:r>
              <a:rPr lang="en-CA" altLang="en-US" sz="1200">
                <a:solidFill>
                  <a:schemeClr val="tx2"/>
                </a:solidFill>
              </a:rPr>
              <a:t>Email: margie.wiebe@northernhealth.ca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576" y="476672"/>
            <a:ext cx="7772400" cy="106680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CA" altLang="en-US" sz="3200" dirty="0" smtClean="0">
                <a:solidFill>
                  <a:schemeClr val="tx1"/>
                </a:solidFill>
                <a:latin typeface="Calibri" pitchFamily="34" charset="0"/>
              </a:rPr>
              <a:t>Mapping: Taking a look at Current State, and </a:t>
            </a:r>
            <a:r>
              <a:rPr lang="en-CA" altLang="en-US" sz="3200" dirty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lang="en-CA" altLang="en-US" sz="3200" dirty="0" smtClean="0">
                <a:solidFill>
                  <a:schemeClr val="tx1"/>
                </a:solidFill>
                <a:latin typeface="Calibri" pitchFamily="34" charset="0"/>
              </a:rPr>
              <a:t>reating a Better Future State  </a:t>
            </a:r>
            <a:endParaRPr lang="en-CA" altLang="en-US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32226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193925" y="5824538"/>
            <a:ext cx="1452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Willis, D.R., (2005)</a:t>
            </a:r>
          </a:p>
        </p:txBody>
      </p:sp>
    </p:spTree>
    <p:extLst>
      <p:ext uri="{BB962C8B-B14F-4D97-AF65-F5344CB8AC3E}">
        <p14:creationId xmlns:p14="http://schemas.microsoft.com/office/powerpoint/2010/main" val="11764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Example of the high level process for referring a student to MCFD (CYMH)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762000" y="2362200"/>
            <a:ext cx="1997075" cy="101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/>
              <a:t>Child with behavioural problems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581400" y="2438400"/>
            <a:ext cx="1524000" cy="7080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Parent notified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943600" y="2592387"/>
            <a:ext cx="2847975" cy="400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/>
              <a:t>Parent teacher meeting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6324600" y="3657600"/>
            <a:ext cx="2506663" cy="400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/>
              <a:t>Confidentiality forms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505200" y="3657600"/>
            <a:ext cx="2133600" cy="101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/>
              <a:t>Screened for learning disabilities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838200" y="3733800"/>
            <a:ext cx="1752600" cy="7080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/>
              <a:t>Doctor assessment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838200" y="4953000"/>
            <a:ext cx="1524000" cy="7080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 smtClean="0"/>
              <a:t>CYMH </a:t>
            </a:r>
            <a:r>
              <a:rPr lang="en-US" altLang="en-US" sz="2000" dirty="0"/>
              <a:t>referral </a:t>
            </a:r>
            <a:r>
              <a:rPr lang="en-US" altLang="en-US" sz="2000" dirty="0" err="1"/>
              <a:t>req</a:t>
            </a:r>
            <a:endParaRPr lang="en-US" altLang="en-US" sz="2000" dirty="0"/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3657600" y="4876800"/>
            <a:ext cx="1676400" cy="7080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 smtClean="0"/>
              <a:t>CYMH </a:t>
            </a:r>
            <a:r>
              <a:rPr lang="en-US" altLang="en-US" sz="2000" dirty="0"/>
              <a:t>calls parent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6172200" y="5010150"/>
            <a:ext cx="2164375" cy="4001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Pt seen at </a:t>
            </a:r>
            <a:r>
              <a:rPr lang="en-US" altLang="en-US" sz="2000" dirty="0" smtClean="0"/>
              <a:t>CYMH</a:t>
            </a:r>
            <a:endParaRPr lang="en-US" altLang="en-US" sz="2000" dirty="0"/>
          </a:p>
        </p:txBody>
      </p:sp>
      <p:sp>
        <p:nvSpPr>
          <p:cNvPr id="12300" name="Line 16"/>
          <p:cNvSpPr>
            <a:spLocks noChangeShapeType="1"/>
          </p:cNvSpPr>
          <p:nvPr/>
        </p:nvSpPr>
        <p:spPr bwMode="auto">
          <a:xfrm>
            <a:off x="2819400" y="2819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01" name="Line 17"/>
          <p:cNvSpPr>
            <a:spLocks noChangeShapeType="1"/>
          </p:cNvSpPr>
          <p:nvPr/>
        </p:nvSpPr>
        <p:spPr bwMode="auto">
          <a:xfrm>
            <a:off x="51054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02" name="Line 20"/>
          <p:cNvSpPr>
            <a:spLocks noChangeShapeType="1"/>
          </p:cNvSpPr>
          <p:nvPr/>
        </p:nvSpPr>
        <p:spPr bwMode="auto">
          <a:xfrm>
            <a:off x="70104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03" name="Line 21"/>
          <p:cNvSpPr>
            <a:spLocks noChangeShapeType="1"/>
          </p:cNvSpPr>
          <p:nvPr/>
        </p:nvSpPr>
        <p:spPr bwMode="auto">
          <a:xfrm flipH="1" flipV="1">
            <a:off x="57912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04" name="Line 22"/>
          <p:cNvSpPr>
            <a:spLocks noChangeShapeType="1"/>
          </p:cNvSpPr>
          <p:nvPr/>
        </p:nvSpPr>
        <p:spPr bwMode="auto">
          <a:xfrm flipH="1" flipV="1">
            <a:off x="2743200" y="3962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05" name="Line 23"/>
          <p:cNvSpPr>
            <a:spLocks noChangeShapeType="1"/>
          </p:cNvSpPr>
          <p:nvPr/>
        </p:nvSpPr>
        <p:spPr bwMode="auto">
          <a:xfrm>
            <a:off x="16002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06" name="Line 24"/>
          <p:cNvSpPr>
            <a:spLocks noChangeShapeType="1"/>
          </p:cNvSpPr>
          <p:nvPr/>
        </p:nvSpPr>
        <p:spPr bwMode="auto">
          <a:xfrm>
            <a:off x="2438400" y="5334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07" name="Line 25"/>
          <p:cNvSpPr>
            <a:spLocks noChangeShapeType="1"/>
          </p:cNvSpPr>
          <p:nvPr/>
        </p:nvSpPr>
        <p:spPr bwMode="auto">
          <a:xfrm>
            <a:off x="5486400" y="5257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08" name="Text Box 26"/>
          <p:cNvSpPr txBox="1">
            <a:spLocks noChangeArrowheads="1"/>
          </p:cNvSpPr>
          <p:nvPr/>
        </p:nvSpPr>
        <p:spPr bwMode="auto">
          <a:xfrm>
            <a:off x="381000" y="5867400"/>
            <a:ext cx="7104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/>
              <a:t>Modified from Langley et al, (2009) Improvement Guide, p. 37</a:t>
            </a:r>
          </a:p>
        </p:txBody>
      </p:sp>
    </p:spTree>
    <p:extLst>
      <p:ext uri="{BB962C8B-B14F-4D97-AF65-F5344CB8AC3E}">
        <p14:creationId xmlns:p14="http://schemas.microsoft.com/office/powerpoint/2010/main" val="23285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1588"/>
            <a:ext cx="9058123" cy="682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6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395288" y="300037"/>
            <a:ext cx="8531542" cy="600075"/>
          </a:xfrm>
          <a:prstGeom prst="rect">
            <a:avLst/>
          </a:prstGeom>
        </p:spPr>
        <p:txBody>
          <a:bodyPr lIns="91433" tIns="45717" rIns="91433" bIns="45717" anchor="b"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Customer’s Perspective</a:t>
            </a:r>
          </a:p>
        </p:txBody>
      </p:sp>
      <p:pic>
        <p:nvPicPr>
          <p:cNvPr id="4" name="Picture 3" descr="Views of Regist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25" y="1204809"/>
            <a:ext cx="7350579" cy="47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77CB-35ED-4421-A30C-1B0FA3FD677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>
            <a:off x="1066800" y="3243263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1166" name="Line 30"/>
          <p:cNvSpPr>
            <a:spLocks noChangeShapeType="1"/>
          </p:cNvSpPr>
          <p:nvPr/>
        </p:nvSpPr>
        <p:spPr bwMode="auto">
          <a:xfrm>
            <a:off x="2362200" y="3114675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>
            <a:off x="2352675" y="3833813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Parallel processes</a:t>
            </a:r>
            <a:br>
              <a:rPr lang="en-US" altLang="en-US" sz="2800" dirty="0">
                <a:solidFill>
                  <a:schemeClr val="tx1"/>
                </a:solidFill>
              </a:rPr>
            </a:b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874838"/>
            <a:ext cx="57912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Parallel processes often are the cause of delays for patients and frustration for staff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Mapping, analyzing and improving parallel processes will deliver great benefits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Separate the parallel process from the patient process (e.g. map with different </a:t>
            </a:r>
            <a:r>
              <a:rPr lang="en-US" altLang="en-US" dirty="0" smtClean="0"/>
              <a:t>color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Map the parallel process alongside, but separate from the patient process </a:t>
            </a:r>
            <a:r>
              <a:rPr lang="en-US" altLang="en-US" sz="1800" i="1" dirty="0"/>
              <a:t>(see p. 20 in NHS process mapping)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2100263"/>
            <a:ext cx="928688" cy="1165225"/>
          </a:xfrm>
          <a:prstGeom prst="rect">
            <a:avLst/>
          </a:prstGeom>
          <a:solidFill>
            <a:srgbClr val="BBE0E3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altLang="en-US" sz="1400">
                <a:latin typeface="Calibri" pitchFamily="34" charset="0"/>
              </a:rPr>
              <a:t>GP tells patient they need a hosp. appt</a:t>
            </a:r>
            <a:endParaRPr lang="en-US" altLang="en-US" sz="1400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3852863"/>
            <a:ext cx="857250" cy="527050"/>
          </a:xfrm>
          <a:prstGeom prst="rect">
            <a:avLst/>
          </a:prstGeom>
          <a:solidFill>
            <a:srgbClr val="BBE0E3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altLang="en-US" sz="1400">
                <a:latin typeface="Calibri" pitchFamily="34" charset="0"/>
              </a:rPr>
              <a:t>Patient waits</a:t>
            </a:r>
            <a:endParaRPr lang="en-US" altLang="en-US" sz="140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6275" y="5534025"/>
            <a:ext cx="928688" cy="738188"/>
          </a:xfrm>
          <a:prstGeom prst="rect">
            <a:avLst/>
          </a:prstGeom>
          <a:solidFill>
            <a:srgbClr val="BBE0E3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altLang="en-US" sz="1400">
                <a:latin typeface="Calibri" pitchFamily="34" charset="0"/>
              </a:rPr>
              <a:t>Patient receives appt</a:t>
            </a:r>
            <a:endParaRPr lang="en-US" altLang="en-US" sz="140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176463"/>
            <a:ext cx="928688" cy="954087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altLang="en-US" sz="1400">
                <a:solidFill>
                  <a:srgbClr val="000000"/>
                </a:solidFill>
                <a:latin typeface="Calibri" pitchFamily="34" charset="0"/>
              </a:rPr>
              <a:t>GP dictates referral letter</a:t>
            </a:r>
            <a:endParaRPr lang="en-US" altLang="en-US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2150" y="4943475"/>
            <a:ext cx="857250" cy="1592263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altLang="en-US" sz="1400">
                <a:solidFill>
                  <a:srgbClr val="000000"/>
                </a:solidFill>
                <a:latin typeface="Calibri" pitchFamily="34" charset="0"/>
              </a:rPr>
              <a:t>Hospital appoint-ment clerk posts letter to patient</a:t>
            </a:r>
            <a:endParaRPr lang="en-US" altLang="en-US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 rot="5400000">
            <a:off x="-1638300" y="4000500"/>
            <a:ext cx="4191000" cy="152400"/>
          </a:xfrm>
          <a:prstGeom prst="rightArrow">
            <a:avLst>
              <a:gd name="adj1" fmla="val 50000"/>
              <a:gd name="adj2" fmla="val 56146"/>
            </a:avLst>
          </a:prstGeom>
          <a:solidFill>
            <a:srgbClr val="8CA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 rot="5400000">
            <a:off x="957263" y="4081462"/>
            <a:ext cx="4191000" cy="142875"/>
          </a:xfrm>
          <a:prstGeom prst="rightArrow">
            <a:avLst>
              <a:gd name="adj1" fmla="val 50000"/>
              <a:gd name="adj2" fmla="val 59889"/>
            </a:avLst>
          </a:prstGeom>
          <a:solidFill>
            <a:srgbClr val="8CA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1562100" y="2728913"/>
            <a:ext cx="357188" cy="15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1163" name="Line 27"/>
          <p:cNvSpPr>
            <a:spLocks noChangeShapeType="1"/>
          </p:cNvSpPr>
          <p:nvPr/>
        </p:nvSpPr>
        <p:spPr bwMode="auto">
          <a:xfrm>
            <a:off x="1066800" y="5148263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>
            <a:off x="1066800" y="4367213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2362200" y="4538663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 flipH="1">
            <a:off x="1604963" y="5910263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1169" name="Text Box 33"/>
          <p:cNvSpPr txBox="1">
            <a:spLocks noChangeArrowheads="1"/>
          </p:cNvSpPr>
          <p:nvPr/>
        </p:nvSpPr>
        <p:spPr bwMode="auto">
          <a:xfrm>
            <a:off x="471488" y="525463"/>
            <a:ext cx="22098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CA" altLang="en-US"/>
              <a:t>Example: generate a referral letter and get appointment details to patient</a:t>
            </a: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91172" name="Group 36"/>
          <p:cNvGrpSpPr>
            <a:grpSpLocks/>
          </p:cNvGrpSpPr>
          <p:nvPr/>
        </p:nvGrpSpPr>
        <p:grpSpPr bwMode="auto">
          <a:xfrm>
            <a:off x="1181100" y="1733550"/>
            <a:ext cx="901700" cy="304800"/>
            <a:chOff x="656" y="1008"/>
            <a:chExt cx="568" cy="192"/>
          </a:xfrm>
        </p:grpSpPr>
        <p:sp>
          <p:nvSpPr>
            <p:cNvPr id="91170" name="Line 34"/>
            <p:cNvSpPr>
              <a:spLocks noChangeShapeType="1"/>
            </p:cNvSpPr>
            <p:nvPr/>
          </p:nvSpPr>
          <p:spPr bwMode="auto">
            <a:xfrm flipH="1">
              <a:off x="656" y="1008"/>
              <a:ext cx="28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171" name="Line 35"/>
            <p:cNvSpPr>
              <a:spLocks noChangeShapeType="1"/>
            </p:cNvSpPr>
            <p:nvPr/>
          </p:nvSpPr>
          <p:spPr bwMode="auto">
            <a:xfrm>
              <a:off x="936" y="1008"/>
              <a:ext cx="28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51089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>
                <a:solidFill>
                  <a:schemeClr val="tx1"/>
                </a:solidFill>
                <a:ea typeface="ＭＳ Ｐゴシック" pitchFamily="34" charset="-128"/>
              </a:rPr>
              <a:t>Hand-offs</a:t>
            </a:r>
            <a:br>
              <a:rPr lang="en-GB" altLang="en-US" dirty="0" smtClean="0">
                <a:solidFill>
                  <a:schemeClr val="tx1"/>
                </a:solidFill>
                <a:ea typeface="ＭＳ Ｐゴシック" pitchFamily="34" charset="-128"/>
              </a:rPr>
            </a:br>
            <a:endParaRPr lang="en-US" alt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2492897"/>
            <a:ext cx="8229600" cy="2808312"/>
          </a:xfrm>
        </p:spPr>
        <p:txBody>
          <a:bodyPr/>
          <a:lstStyle/>
          <a:p>
            <a:pPr lvl="1"/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Up to </a:t>
            </a:r>
            <a:r>
              <a:rPr lang="en-US" altLang="en-US" dirty="0" smtClean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50%</a:t>
            </a: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 of steps involve a “hand-off” (NHS)</a:t>
            </a:r>
          </a:p>
          <a:p>
            <a:pPr lvl="1"/>
            <a:r>
              <a:rPr lang="en-US" altLang="en-US" dirty="0" smtClean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90%</a:t>
            </a: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 of errors, duplication, delays in a journey occur at the point when the patient or paper work is handed from one person, department or organization to another (NHS)</a:t>
            </a:r>
          </a:p>
        </p:txBody>
      </p:sp>
    </p:spTree>
    <p:extLst>
      <p:ext uri="{BB962C8B-B14F-4D97-AF65-F5344CB8AC3E}">
        <p14:creationId xmlns:p14="http://schemas.microsoft.com/office/powerpoint/2010/main" val="40843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77000"/>
            <a:ext cx="76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6B042DF-857C-4FCB-BDCF-F29ECB4F86A2}" type="slidenum">
              <a:rPr lang="en-CA" altLang="en-US" sz="1600" smtClean="0">
                <a:solidFill>
                  <a:srgbClr val="596673"/>
                </a:solidFill>
              </a:rPr>
              <a:pPr eaLnBrk="1" hangingPunct="1"/>
              <a:t>15</a:t>
            </a:fld>
            <a:endParaRPr lang="en-CA" altLang="en-US" sz="1600" smtClean="0">
              <a:solidFill>
                <a:srgbClr val="596673"/>
              </a:solidFill>
            </a:endParaRP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319088"/>
            <a:ext cx="8315325" cy="62198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685800" y="6291263"/>
            <a:ext cx="6019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/>
              <a:t>Taken from NHS slide deck</a:t>
            </a:r>
          </a:p>
        </p:txBody>
      </p:sp>
    </p:spTree>
    <p:extLst>
      <p:ext uri="{BB962C8B-B14F-4D97-AF65-F5344CB8AC3E}">
        <p14:creationId xmlns:p14="http://schemas.microsoft.com/office/powerpoint/2010/main" val="3595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Value stream mapping </a:t>
            </a:r>
          </a:p>
          <a:p>
            <a:r>
              <a:rPr lang="en-CA" dirty="0" smtClean="0"/>
              <a:t>Root cause analysis for BIG problems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How do we improve current state?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Determine Value from the Customers perspective</a:t>
            </a:r>
          </a:p>
          <a:p>
            <a:pPr marL="279400" indent="-279400" defTabSz="968375">
              <a:spcBef>
                <a:spcPct val="50000"/>
              </a:spcBef>
              <a:buFontTx/>
              <a:buNone/>
              <a:tabLst>
                <a:tab pos="279400" algn="l"/>
              </a:tabLst>
            </a:pPr>
            <a:r>
              <a:rPr lang="en-CA" dirty="0" smtClean="0"/>
              <a:t> Value is: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79400" indent="-279400" defTabSz="968375">
              <a:spcBef>
                <a:spcPct val="50000"/>
              </a:spcBef>
              <a:buFontTx/>
              <a:buChar char="•"/>
              <a:tabLst>
                <a:tab pos="2794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What the patient/client would be willing to pay for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79400" indent="-279400" defTabSz="968375">
              <a:spcBef>
                <a:spcPct val="50000"/>
              </a:spcBef>
              <a:buFontTx/>
              <a:buChar char="•"/>
              <a:tabLst>
                <a:tab pos="2794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Something that improves service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some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way</a:t>
            </a:r>
          </a:p>
          <a:p>
            <a:pPr marL="279400" indent="-279400" defTabSz="968375">
              <a:spcBef>
                <a:spcPct val="50000"/>
              </a:spcBef>
              <a:buFontTx/>
              <a:buChar char="•"/>
              <a:tabLst>
                <a:tab pos="2794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Something that is done right the first time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Value Stream Mapping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5370181"/>
            <a:ext cx="6063071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66700" indent="-180975">
              <a:buSzPct val="100000"/>
              <a:defRPr/>
            </a:pPr>
            <a:r>
              <a:rPr lang="en-C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the activity valuable to the patient? = </a:t>
            </a:r>
            <a:r>
              <a:rPr lang="en-C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Value Added</a:t>
            </a:r>
          </a:p>
          <a:p>
            <a:pPr marL="266700" indent="-180975">
              <a:buSzPct val="100000"/>
              <a:defRPr/>
            </a:pPr>
            <a:r>
              <a:rPr lang="en-C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the activity waste? = </a:t>
            </a:r>
            <a:r>
              <a:rPr lang="en-CA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Non-Value-Added</a:t>
            </a:r>
          </a:p>
        </p:txBody>
      </p:sp>
    </p:spTree>
    <p:extLst>
      <p:ext uri="{BB962C8B-B14F-4D97-AF65-F5344CB8AC3E}">
        <p14:creationId xmlns:p14="http://schemas.microsoft.com/office/powerpoint/2010/main" val="737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276524"/>
              </p:ext>
            </p:extLst>
          </p:nvPr>
        </p:nvGraphicFramePr>
        <p:xfrm>
          <a:off x="871538" y="2674938"/>
          <a:ext cx="7732910" cy="295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2910"/>
              </a:tblGrid>
              <a:tr h="975404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solidFill>
                            <a:schemeClr val="tx1"/>
                          </a:solidFill>
                        </a:rPr>
                        <a:t>Value added:</a:t>
                      </a:r>
                      <a:r>
                        <a:rPr lang="en-CA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</a:rPr>
                        <a:t>Make direct contribution to what the customer values</a:t>
                      </a:r>
                      <a:endParaRPr lang="en-CA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002794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Non value added but essential</a:t>
                      </a:r>
                      <a:r>
                        <a:rPr lang="en-CA" sz="2800" b="1" baseline="0" dirty="0" smtClean="0"/>
                        <a:t>: </a:t>
                      </a:r>
                      <a:r>
                        <a:rPr lang="en-CA" sz="2800" b="0" baseline="0" dirty="0" smtClean="0"/>
                        <a:t>required to allow value added steps to occur or by law</a:t>
                      </a:r>
                      <a:endParaRPr lang="en-CA" sz="2800" b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975404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Non</a:t>
                      </a:r>
                      <a:r>
                        <a:rPr lang="en-CA" sz="2800" b="1" baseline="0" dirty="0" smtClean="0"/>
                        <a:t> value added: </a:t>
                      </a:r>
                      <a:r>
                        <a:rPr lang="en-CA" sz="2800" baseline="0" dirty="0" smtClean="0"/>
                        <a:t>Everything else </a:t>
                      </a:r>
                      <a:endParaRPr lang="en-CA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Defining Value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410279"/>
              </p:ext>
            </p:extLst>
          </p:nvPr>
        </p:nvGraphicFramePr>
        <p:xfrm>
          <a:off x="871538" y="2276872"/>
          <a:ext cx="7732910" cy="4145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582"/>
                <a:gridCol w="2952328"/>
              </a:tblGrid>
              <a:tr h="975404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solidFill>
                            <a:schemeClr val="tx1"/>
                          </a:solidFill>
                        </a:rPr>
                        <a:t>Value added:</a:t>
                      </a:r>
                      <a:r>
                        <a:rPr lang="en-CA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</a:rPr>
                        <a:t>Make direct contribution to what the customer values </a:t>
                      </a:r>
                      <a:endParaRPr lang="en-CA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2800" b="0" dirty="0" smtClean="0">
                          <a:solidFill>
                            <a:schemeClr val="tx1"/>
                          </a:solidFill>
                        </a:rPr>
                        <a:t>Procedure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2800" b="0" dirty="0" smtClean="0">
                          <a:solidFill>
                            <a:schemeClr val="tx1"/>
                          </a:solidFill>
                        </a:rPr>
                        <a:t>Pt. interaction</a:t>
                      </a:r>
                      <a:endParaRPr lang="en-CA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002794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Non value added but essential</a:t>
                      </a:r>
                      <a:r>
                        <a:rPr lang="en-CA" sz="2800" b="1" baseline="0" dirty="0" smtClean="0"/>
                        <a:t>: </a:t>
                      </a:r>
                      <a:r>
                        <a:rPr lang="en-CA" sz="2800" b="0" baseline="0" dirty="0" smtClean="0"/>
                        <a:t>required to allow value added steps to occur or by law or regulations </a:t>
                      </a:r>
                      <a:endParaRPr lang="en-CA" sz="2800" b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2800" b="0" dirty="0" smtClean="0"/>
                        <a:t>Registration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2800" b="0" dirty="0" smtClean="0"/>
                        <a:t>Triage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2800" b="0" dirty="0" smtClean="0"/>
                        <a:t>Lab test processing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975404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Non</a:t>
                      </a:r>
                      <a:r>
                        <a:rPr lang="en-CA" sz="2800" b="1" baseline="0" dirty="0" smtClean="0"/>
                        <a:t> value added: </a:t>
                      </a:r>
                      <a:r>
                        <a:rPr lang="en-CA" sz="2800" baseline="0" dirty="0" smtClean="0"/>
                        <a:t>Everything else </a:t>
                      </a:r>
                      <a:endParaRPr lang="en-CA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 smtClean="0"/>
                        <a:t>Wait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Example of defining value in ER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Learning objectives - mapping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Our LAT aim in mapping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Why we use process mapping &amp; what a process is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How to create a current state process map  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What process mapping looks like from a customers point of view (patient journey mapping)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Analyze our current state through value and non value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How to create a future state map &amp; </a:t>
            </a:r>
            <a:r>
              <a:rPr lang="en-CA" dirty="0"/>
              <a:t>make high </a:t>
            </a:r>
            <a:r>
              <a:rPr lang="en-CA" dirty="0" smtClean="0"/>
              <a:t>impact </a:t>
            </a:r>
            <a:r>
              <a:rPr lang="en-CA" smtClean="0"/>
              <a:t>changes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55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                              </a:t>
            </a:r>
            <a:r>
              <a:rPr lang="en-CA" dirty="0" smtClean="0">
                <a:solidFill>
                  <a:srgbClr val="FF0000"/>
                </a:solidFill>
              </a:rPr>
              <a:t>3 hrs </a:t>
            </a:r>
            <a:r>
              <a:rPr lang="en-CA" dirty="0" smtClean="0"/>
              <a:t>                                   </a:t>
            </a:r>
            <a:r>
              <a:rPr lang="en-CA" dirty="0" smtClean="0">
                <a:solidFill>
                  <a:srgbClr val="FF0000"/>
                </a:solidFill>
              </a:rPr>
              <a:t>3 days</a:t>
            </a:r>
          </a:p>
          <a:p>
            <a:pPr marL="0" indent="0">
              <a:buNone/>
            </a:pPr>
            <a:r>
              <a:rPr lang="en-CA" dirty="0" smtClean="0"/>
              <a:t>                           </a:t>
            </a:r>
          </a:p>
          <a:p>
            <a:endParaRPr lang="en-CA" dirty="0" smtClean="0"/>
          </a:p>
          <a:p>
            <a:r>
              <a:rPr lang="en-CA" dirty="0" smtClean="0"/>
              <a:t>Opportunity time: all </a:t>
            </a:r>
            <a:r>
              <a:rPr lang="en-CA" dirty="0" smtClean="0">
                <a:solidFill>
                  <a:srgbClr val="FF0000"/>
                </a:solidFill>
              </a:rPr>
              <a:t>non value added time = 75hrs</a:t>
            </a:r>
          </a:p>
          <a:p>
            <a:r>
              <a:rPr lang="en-CA" sz="2200" dirty="0" smtClean="0"/>
              <a:t>Value added time: all </a:t>
            </a:r>
            <a:r>
              <a:rPr lang="en-CA" sz="2200" dirty="0" smtClean="0">
                <a:solidFill>
                  <a:srgbClr val="00B050"/>
                </a:solidFill>
              </a:rPr>
              <a:t>value added </a:t>
            </a:r>
            <a:r>
              <a:rPr lang="en-CA" sz="2200" dirty="0" smtClean="0"/>
              <a:t>and </a:t>
            </a:r>
            <a:r>
              <a:rPr lang="en-CA" sz="2200" dirty="0" smtClean="0">
                <a:solidFill>
                  <a:srgbClr val="E58E1B"/>
                </a:solidFill>
              </a:rPr>
              <a:t>required =</a:t>
            </a:r>
            <a:r>
              <a:rPr lang="en-CA" sz="2200" dirty="0" smtClean="0"/>
              <a:t> </a:t>
            </a:r>
            <a:r>
              <a:rPr lang="en-CA" sz="2200" dirty="0" smtClean="0">
                <a:solidFill>
                  <a:srgbClr val="00B050"/>
                </a:solidFill>
              </a:rPr>
              <a:t>4hrs 20 </a:t>
            </a:r>
            <a:r>
              <a:rPr lang="en-CA" sz="2200" dirty="0" err="1" smtClean="0">
                <a:solidFill>
                  <a:srgbClr val="00B050"/>
                </a:solidFill>
              </a:rPr>
              <a:t>mins</a:t>
            </a:r>
            <a:r>
              <a:rPr lang="en-CA" sz="22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CA" dirty="0" smtClean="0"/>
              <a:t>Lead time: Non value + value added  79hrs 20 minutes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Value stream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3140968"/>
            <a:ext cx="1512168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Registration 20 </a:t>
            </a:r>
            <a:r>
              <a:rPr lang="en-CA" dirty="0" err="1" smtClean="0"/>
              <a:t>mins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4066786" y="3187741"/>
            <a:ext cx="1585334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Assessment     1 hour 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6660232" y="3167985"/>
            <a:ext cx="144016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transferred to safe care 3hours </a:t>
            </a:r>
            <a:endParaRPr lang="en-CA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06688" y="3429000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0152" y="3445934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 1 13"/>
          <p:cNvSpPr/>
          <p:nvPr/>
        </p:nvSpPr>
        <p:spPr>
          <a:xfrm>
            <a:off x="7314020" y="4539125"/>
            <a:ext cx="378768" cy="4572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4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78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1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Review Hot spots on the value stream map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CA" dirty="0" smtClean="0"/>
              <a:t>non value added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CA" dirty="0" smtClean="0"/>
              <a:t>hand offs 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CA" dirty="0" smtClean="0"/>
              <a:t>Opportunity times – especially wait times </a:t>
            </a:r>
          </a:p>
          <a:p>
            <a:r>
              <a:rPr lang="en-CA" dirty="0" smtClean="0"/>
              <a:t>Root cause analysis for each BIG problem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CA" dirty="0" smtClean="0"/>
              <a:t> ask why 5 times this will get to the root of the problem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CA" dirty="0" smtClean="0"/>
              <a:t>Then think of </a:t>
            </a:r>
            <a:r>
              <a:rPr lang="en-CA" dirty="0" err="1" smtClean="0"/>
              <a:t>pdsa</a:t>
            </a:r>
            <a:r>
              <a:rPr lang="en-CA" dirty="0" smtClean="0"/>
              <a:t> change ideas …for what is at the root of each problem area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Future state map</a:t>
            </a:r>
            <a:br>
              <a:rPr lang="en-CA" dirty="0" smtClean="0">
                <a:solidFill>
                  <a:schemeClr val="tx1"/>
                </a:solidFill>
              </a:rPr>
            </a:b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3450696"/>
          </a:xfrm>
        </p:spPr>
        <p:txBody>
          <a:bodyPr>
            <a:normAutofit/>
          </a:bodyPr>
          <a:lstStyle/>
          <a:p>
            <a:r>
              <a:rPr lang="en-CA" dirty="0" smtClean="0"/>
              <a:t>We map to visually see each step of our current state</a:t>
            </a:r>
          </a:p>
          <a:p>
            <a:r>
              <a:rPr lang="en-CA" dirty="0" smtClean="0"/>
              <a:t>We analyze our current state </a:t>
            </a:r>
          </a:p>
          <a:p>
            <a:pPr lvl="1"/>
            <a:r>
              <a:rPr lang="en-CA" dirty="0" smtClean="0"/>
              <a:t>Asking, “ is this a value added step to customer?” </a:t>
            </a:r>
          </a:p>
          <a:p>
            <a:pPr lvl="1"/>
            <a:r>
              <a:rPr lang="en-CA" dirty="0" smtClean="0"/>
              <a:t>Calculate value and opportunity (non value) time</a:t>
            </a:r>
          </a:p>
          <a:p>
            <a:pPr lvl="1"/>
            <a:r>
              <a:rPr lang="en-CA" dirty="0" smtClean="0"/>
              <a:t>Determine root causes of BIG problems with 5 whys  </a:t>
            </a:r>
            <a:endParaRPr lang="en-CA" dirty="0"/>
          </a:p>
          <a:p>
            <a:r>
              <a:rPr lang="en-CA" dirty="0" smtClean="0"/>
              <a:t>We create a future state:</a:t>
            </a:r>
          </a:p>
          <a:p>
            <a:pPr lvl="1"/>
            <a:r>
              <a:rPr lang="en-CA" dirty="0" smtClean="0"/>
              <a:t>Reduce hand-offs  </a:t>
            </a:r>
          </a:p>
          <a:p>
            <a:pPr lvl="1"/>
            <a:r>
              <a:rPr lang="en-CA" dirty="0" smtClean="0"/>
              <a:t>Design value added processes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Summary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2A90-26BE-4CA1-9592-D06DE4B0129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Glossary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en-US" altLang="en-US" sz="1800" b="1" dirty="0"/>
          </a:p>
          <a:p>
            <a:pPr>
              <a:lnSpc>
                <a:spcPct val="80000"/>
              </a:lnSpc>
            </a:pPr>
            <a:r>
              <a:rPr lang="en-US" altLang="en-US" sz="1800" b="1" dirty="0" smtClean="0"/>
              <a:t>Value added:</a:t>
            </a:r>
            <a:r>
              <a:rPr lang="en-US" altLang="en-US" sz="1800" dirty="0" smtClean="0"/>
              <a:t> Define value from the customers perspective, actually </a:t>
            </a:r>
            <a:r>
              <a:rPr lang="en-US" altLang="en-US" sz="1800" dirty="0"/>
              <a:t>adds value to the patients </a:t>
            </a:r>
            <a:r>
              <a:rPr lang="en-US" altLang="en-US" sz="1800" dirty="0" smtClean="0"/>
              <a:t>journey</a:t>
            </a:r>
          </a:p>
          <a:p>
            <a:pPr>
              <a:lnSpc>
                <a:spcPct val="80000"/>
              </a:lnSpc>
            </a:pPr>
            <a:r>
              <a:rPr lang="en-US" altLang="en-US" sz="1800" b="1" dirty="0" smtClean="0"/>
              <a:t>Value Stream: </a:t>
            </a:r>
            <a:r>
              <a:rPr lang="en-US" altLang="en-US" sz="1800" dirty="0" smtClean="0"/>
              <a:t>map all the steps, value added and non value added, that bring service/product to the customer</a:t>
            </a:r>
          </a:p>
          <a:p>
            <a:pPr>
              <a:lnSpc>
                <a:spcPct val="80000"/>
              </a:lnSpc>
            </a:pPr>
            <a:r>
              <a:rPr lang="en-US" altLang="en-US" sz="1800" b="1" dirty="0" smtClean="0"/>
              <a:t>Perfection: </a:t>
            </a:r>
            <a:r>
              <a:rPr lang="en-US" altLang="en-US" sz="1800" dirty="0" smtClean="0"/>
              <a:t>the complete elimination of waste so all activities create value for the customer</a:t>
            </a:r>
            <a:endParaRPr lang="en-US" altLang="en-US" sz="1800" b="1" dirty="0" smtClean="0"/>
          </a:p>
          <a:p>
            <a:pPr>
              <a:lnSpc>
                <a:spcPct val="80000"/>
              </a:lnSpc>
            </a:pPr>
            <a:r>
              <a:rPr lang="en-US" altLang="en-US" sz="1800" b="1" dirty="0" smtClean="0"/>
              <a:t>Backlog: </a:t>
            </a:r>
            <a:r>
              <a:rPr lang="en-US" altLang="en-US" sz="1800" dirty="0" smtClean="0"/>
              <a:t>Previous demand that has not yet been dealt with, showing itself as a queue or waiting time</a:t>
            </a:r>
          </a:p>
          <a:p>
            <a:pPr>
              <a:lnSpc>
                <a:spcPct val="80000"/>
              </a:lnSpc>
            </a:pPr>
            <a:r>
              <a:rPr lang="en-US" altLang="en-US" sz="1800" b="1" dirty="0" smtClean="0"/>
              <a:t>Queue:</a:t>
            </a:r>
            <a:r>
              <a:rPr lang="en-US" altLang="en-US" sz="1800" dirty="0" smtClean="0"/>
              <a:t> Work waiting to be done at a given point, patients waiting to be seen or wait list for procedures/treatments</a:t>
            </a:r>
          </a:p>
          <a:p>
            <a:pPr>
              <a:lnSpc>
                <a:spcPct val="80000"/>
              </a:lnSpc>
            </a:pPr>
            <a:r>
              <a:rPr lang="en-US" altLang="en-US" sz="1800" b="1" dirty="0" smtClean="0"/>
              <a:t>Hand-off:</a:t>
            </a:r>
            <a:r>
              <a:rPr lang="en-US" altLang="en-US" sz="1800" dirty="0" smtClean="0"/>
              <a:t> When a patient is passed on from one health care provider to another</a:t>
            </a:r>
          </a:p>
          <a:p>
            <a:pPr>
              <a:lnSpc>
                <a:spcPct val="80000"/>
              </a:lnSpc>
            </a:pPr>
            <a:r>
              <a:rPr lang="en-US" altLang="en-US" sz="1800" b="1" dirty="0" smtClean="0"/>
              <a:t>Parallel </a:t>
            </a:r>
            <a:r>
              <a:rPr lang="en-US" altLang="en-US" sz="1800" b="1" dirty="0"/>
              <a:t>process:</a:t>
            </a:r>
            <a:r>
              <a:rPr lang="en-US" altLang="en-US" sz="1800" dirty="0"/>
              <a:t> Different activities that take place in the same time period</a:t>
            </a:r>
          </a:p>
          <a:p>
            <a:pPr>
              <a:lnSpc>
                <a:spcPct val="80000"/>
              </a:lnSpc>
            </a:pPr>
            <a:r>
              <a:rPr lang="en-US" altLang="en-US" sz="1800" b="1" dirty="0"/>
              <a:t>Constraint: </a:t>
            </a:r>
            <a:r>
              <a:rPr lang="en-US" altLang="en-US" sz="1800" dirty="0"/>
              <a:t>The actual cause of the bottleneck, usually a necessary skill or piece of equipment</a:t>
            </a:r>
          </a:p>
          <a:p>
            <a:pPr>
              <a:lnSpc>
                <a:spcPct val="80000"/>
              </a:lnSpc>
            </a:pPr>
            <a:r>
              <a:rPr lang="en-US" altLang="en-US" sz="1800" b="1" dirty="0"/>
              <a:t>Bottleneck: </a:t>
            </a:r>
            <a:r>
              <a:rPr lang="en-US" altLang="en-US" sz="1800" dirty="0"/>
              <a:t>Part of the system where patient flow is obstructed, causing waits and </a:t>
            </a:r>
            <a:r>
              <a:rPr lang="en-US" altLang="en-US" sz="1800" dirty="0" smtClean="0"/>
              <a:t>delays</a:t>
            </a:r>
          </a:p>
          <a:p>
            <a:pPr>
              <a:lnSpc>
                <a:spcPct val="80000"/>
              </a:lnSpc>
            </a:pPr>
            <a:r>
              <a:rPr lang="en-US" altLang="en-US" sz="1800" b="1" dirty="0" smtClean="0"/>
              <a:t>Lead </a:t>
            </a:r>
            <a:r>
              <a:rPr lang="en-US" altLang="en-US" sz="1800" b="1" dirty="0"/>
              <a:t>time:</a:t>
            </a:r>
            <a:r>
              <a:rPr lang="en-US" altLang="en-US" sz="1800" dirty="0"/>
              <a:t> The time it takes for a patient to move all the way through a process</a:t>
            </a:r>
          </a:p>
          <a:p>
            <a:pPr>
              <a:lnSpc>
                <a:spcPct val="80000"/>
              </a:lnSpc>
            </a:pPr>
            <a:r>
              <a:rPr lang="en-US" altLang="en-US" sz="1800" b="1" dirty="0"/>
              <a:t>Batching: </a:t>
            </a:r>
            <a:r>
              <a:rPr lang="en-US" altLang="en-US" sz="1800" dirty="0"/>
              <a:t>Piling up a type of work as it comes in until a later time when all this type of work is done together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altLang="en-US" sz="1200" dirty="0"/>
              <a:t>NHS leaders guide process mapping, analysis, and redesign p. 30</a:t>
            </a:r>
          </a:p>
        </p:txBody>
      </p:sp>
    </p:spTree>
    <p:extLst>
      <p:ext uri="{BB962C8B-B14F-4D97-AF65-F5344CB8AC3E}">
        <p14:creationId xmlns:p14="http://schemas.microsoft.com/office/powerpoint/2010/main" val="40467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5D19-03A0-45C3-B7FB-7CEECE33851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Resources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/>
              <a:t>NHS Institute for Innovation and Improvement, (2010) Process Mapping, Analysis, and redesign. </a:t>
            </a:r>
            <a:r>
              <a:rPr lang="en-US" altLang="en-US" sz="1800">
                <a:hlinkClick r:id="rId3"/>
              </a:rPr>
              <a:t>http://www.institute.nhs.uk/index.php?option=com_joomcart&amp;Itemid=194&amp;main_page=document_product_info&amp;cPath=65&amp;products_id=295</a:t>
            </a: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CA" altLang="en-US" sz="1800"/>
              <a:t>Impact BC (Nov 26, 2009) a step by step presentation on mapping </a:t>
            </a:r>
            <a:r>
              <a:rPr lang="en-CA" altLang="en-US" sz="1800">
                <a:hlinkClick r:id="rId4"/>
              </a:rPr>
              <a:t>http://www.impactbc.ca/learningseries/resources/secondcohort</a:t>
            </a:r>
            <a:endParaRPr lang="en-CA" altLang="en-US" sz="1800"/>
          </a:p>
          <a:p>
            <a:pPr>
              <a:lnSpc>
                <a:spcPct val="90000"/>
              </a:lnSpc>
            </a:pPr>
            <a:r>
              <a:rPr lang="en-US" altLang="en-US" sz="1800"/>
              <a:t>Willis, D. (2005) Making Every Minute Count </a:t>
            </a:r>
            <a:r>
              <a:rPr lang="en-US" altLang="en-US" sz="1800">
                <a:hlinkClick r:id="rId5"/>
              </a:rPr>
              <a:t>http://www.aafp.org/fpm/20050400/61maki.html</a:t>
            </a:r>
            <a:endParaRPr lang="en-US" altLang="en-US" sz="1800"/>
          </a:p>
          <a:p>
            <a:pPr>
              <a:lnSpc>
                <a:spcPct val="90000"/>
              </a:lnSpc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40860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7F5E-6272-4E69-B167-1C394C622F9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CA" altLang="en-US" sz="2800"/>
              <a:t>Resources</a:t>
            </a:r>
            <a:endParaRPr lang="en-US" alt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85750" y="1500188"/>
            <a:ext cx="8643938" cy="492918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Georgia" pitchFamily="18" charset="0"/>
              <a:buAutoNum type="arabicPeriod"/>
            </a:pPr>
            <a:endParaRPr lang="en-CA" altLang="en-US" sz="1700"/>
          </a:p>
          <a:p>
            <a:pPr marL="457200" indent="-457200">
              <a:buFont typeface="Georgia" pitchFamily="18" charset="0"/>
              <a:buAutoNum type="arabicPeriod"/>
            </a:pPr>
            <a:r>
              <a:rPr lang="en-CA" altLang="en-US" sz="1700"/>
              <a:t>Garret, D.V. (2007) Quick ways to maximize your office practice, AAFP. P. 32-34 </a:t>
            </a:r>
            <a:r>
              <a:rPr lang="en-CA" altLang="en-US" sz="1800">
                <a:hlinkClick r:id="rId3"/>
              </a:rPr>
              <a:t>http://www.aafp.org/fpm/2007/0900/p32.pdf</a:t>
            </a:r>
            <a:endParaRPr lang="en-CA" altLang="en-US" sz="1700"/>
          </a:p>
          <a:p>
            <a:pPr marL="457200" indent="-457200">
              <a:buFont typeface="Georgia" pitchFamily="18" charset="0"/>
              <a:buAutoNum type="arabicPeriod"/>
            </a:pPr>
            <a:r>
              <a:rPr lang="en-CA" altLang="en-US" sz="1700"/>
              <a:t>Willis, D.R. (2005) Making every minute count: tools to improve office efficiency. AAFP, p.61-66. </a:t>
            </a:r>
            <a:r>
              <a:rPr lang="en-CA" altLang="en-US" sz="1800">
                <a:hlinkClick r:id="rId4"/>
              </a:rPr>
              <a:t>http://www.aafp.org/fpm/2005/0400/p61.html</a:t>
            </a:r>
            <a:endParaRPr lang="en-CA" altLang="en-US" sz="1700"/>
          </a:p>
          <a:p>
            <a:pPr marL="457200" indent="-457200">
              <a:buFont typeface="Georgia" pitchFamily="18" charset="0"/>
              <a:buAutoNum type="arabicPeriod"/>
            </a:pPr>
            <a:r>
              <a:rPr lang="en-CA" altLang="en-US" sz="1700"/>
              <a:t>NHS leaders Guide For Mapping: </a:t>
            </a:r>
          </a:p>
          <a:p>
            <a:pPr marL="617538" lvl="1" indent="-342900">
              <a:buFontTx/>
              <a:buNone/>
            </a:pPr>
            <a:r>
              <a:rPr lang="en-US" altLang="en-US" sz="2000" u="sng"/>
              <a:t>http://www.institute.nhs.uk/option,com_joomcart/Itemid,26/main_page,document_product_info/products_id,295.html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en-CA" altLang="en-US" sz="1700"/>
              <a:t>NHS 10 High Impact Changes leaders Guides:</a:t>
            </a:r>
          </a:p>
          <a:p>
            <a:pPr marL="617538" lvl="1" indent="-342900">
              <a:buFontTx/>
              <a:buNone/>
            </a:pPr>
            <a:r>
              <a:rPr lang="en-CA" altLang="en-US" sz="2000"/>
              <a:t>http://www.institute.nhs.uk/index.php?option=com_joomcart&amp;Itemid=194&amp;main_page=document_product_info&amp;products_id=213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en-CA" altLang="en-US" sz="1700"/>
              <a:t>NHS information on improvement mapping:</a:t>
            </a:r>
            <a:r>
              <a:rPr lang="en-US" altLang="en-US" sz="1700"/>
              <a:t> </a:t>
            </a:r>
          </a:p>
          <a:p>
            <a:pPr marL="617538" lvl="1" indent="-342900">
              <a:buFontTx/>
              <a:buNone/>
            </a:pPr>
            <a:r>
              <a:rPr lang="en-US" altLang="en-US" sz="2000" u="sng"/>
              <a:t>http://www.tin.nhs.uk/index.asp?pgid=1179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en-US" altLang="en-US" sz="1700"/>
              <a:t>Mercey care NHS process mapping:</a:t>
            </a:r>
          </a:p>
          <a:p>
            <a:pPr marL="730250" lvl="2" indent="-457200">
              <a:buClr>
                <a:schemeClr val="accent1"/>
              </a:buClr>
              <a:buSzPct val="85000"/>
              <a:buFontTx/>
              <a:buNone/>
            </a:pPr>
            <a:r>
              <a:rPr lang="en-US" altLang="en-US" sz="2000" u="sng"/>
              <a:t>http://www.merseycare.nhs.uk/services/corporate/sdt/Process_mapping.asp</a:t>
            </a:r>
            <a:endParaRPr lang="en-CA" altLang="en-US" sz="2000" u="sng"/>
          </a:p>
          <a:p>
            <a:pPr marL="457200" indent="-457200">
              <a:buFont typeface="Georgia" pitchFamily="18" charset="0"/>
              <a:buAutoNum type="arabicPeriod"/>
            </a:pPr>
            <a:r>
              <a:rPr lang="en-CA" altLang="en-US" sz="1700"/>
              <a:t>National Managers Tools:</a:t>
            </a:r>
            <a:endParaRPr lang="en-US" altLang="en-US" sz="1700"/>
          </a:p>
          <a:p>
            <a:pPr marL="617538" lvl="1" indent="-342900">
              <a:buFontTx/>
              <a:buNone/>
            </a:pPr>
            <a:r>
              <a:rPr lang="en-US" altLang="en-US" sz="2000"/>
              <a:t>http://www.managers-</a:t>
            </a:r>
            <a:r>
              <a:rPr lang="en-US" altLang="en-US" sz="2000" u="sng"/>
              <a:t>gestionnaires.gc.ca/documents/chartier/toolkit_e.pdf</a:t>
            </a:r>
          </a:p>
        </p:txBody>
      </p:sp>
    </p:spTree>
    <p:extLst>
      <p:ext uri="{BB962C8B-B14F-4D97-AF65-F5344CB8AC3E}">
        <p14:creationId xmlns:p14="http://schemas.microsoft.com/office/powerpoint/2010/main" val="6010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To understand our current state (suicidal response process for children and youth) and design improved integrated future state </a:t>
            </a:r>
          </a:p>
          <a:p>
            <a:r>
              <a:rPr lang="en-CA" dirty="0" smtClean="0"/>
              <a:t>We start by creating current process maps at key organizations </a:t>
            </a:r>
          </a:p>
          <a:p>
            <a:pPr lvl="1"/>
            <a:r>
              <a:rPr lang="en-CA" dirty="0" smtClean="0"/>
              <a:t>ER &amp; inpatient </a:t>
            </a:r>
          </a:p>
          <a:p>
            <a:pPr lvl="1"/>
            <a:r>
              <a:rPr lang="en-CA" dirty="0" smtClean="0"/>
              <a:t>MCFD (CYMH, protection services, disability )</a:t>
            </a:r>
          </a:p>
          <a:p>
            <a:pPr lvl="1"/>
            <a:r>
              <a:rPr lang="en-CA" dirty="0" smtClean="0"/>
              <a:t>RCMP</a:t>
            </a:r>
          </a:p>
          <a:p>
            <a:pPr lvl="1"/>
            <a:r>
              <a:rPr lang="en-CA" dirty="0" smtClean="0"/>
              <a:t>Schools </a:t>
            </a:r>
          </a:p>
          <a:p>
            <a:r>
              <a:rPr lang="en-CA" dirty="0" smtClean="0"/>
              <a:t>Create a current state patient journey map </a:t>
            </a:r>
          </a:p>
          <a:p>
            <a:r>
              <a:rPr lang="en-CA" dirty="0" smtClean="0"/>
              <a:t>Then analyze current state maps using value stream mapping</a:t>
            </a:r>
          </a:p>
          <a:p>
            <a:r>
              <a:rPr lang="en-CA" dirty="0" smtClean="0"/>
              <a:t>We end by creating improved future state maps (protocols)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Overall Mapping Aim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41BE-54BF-4B84-AEA7-4C07100805C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808038"/>
          </a:xfrm>
        </p:spPr>
        <p:txBody>
          <a:bodyPr anchor="b">
            <a:normAutofit/>
          </a:bodyPr>
          <a:lstStyle/>
          <a:p>
            <a:r>
              <a:rPr lang="en-CA" altLang="en-US" dirty="0">
                <a:solidFill>
                  <a:schemeClr val="tx1"/>
                </a:solidFill>
              </a:rPr>
              <a:t>Why Map a Process 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3375"/>
            <a:ext cx="8201025" cy="4498975"/>
          </a:xfrm>
        </p:spPr>
        <p:txBody>
          <a:bodyPr>
            <a:normAutofit/>
          </a:bodyPr>
          <a:lstStyle/>
          <a:p>
            <a:pPr marL="273050" indent="-273050"/>
            <a:r>
              <a:rPr lang="en-CA" altLang="en-US" dirty="0" smtClean="0"/>
              <a:t>Highly </a:t>
            </a:r>
            <a:r>
              <a:rPr lang="en-CA" altLang="en-US" dirty="0"/>
              <a:t>visual tool to see all </a:t>
            </a:r>
            <a:r>
              <a:rPr lang="en-CA" altLang="en-US" dirty="0" smtClean="0"/>
              <a:t>steps of a current process</a:t>
            </a:r>
          </a:p>
          <a:p>
            <a:pPr marL="273050" indent="-273050"/>
            <a:r>
              <a:rPr lang="en-CA" altLang="en-US" dirty="0" smtClean="0"/>
              <a:t>Current state process map is baseline </a:t>
            </a:r>
            <a:r>
              <a:rPr lang="en-CA" altLang="en-US" dirty="0"/>
              <a:t>for </a:t>
            </a:r>
            <a:r>
              <a:rPr lang="en-CA" altLang="en-US" dirty="0" smtClean="0"/>
              <a:t>improvements</a:t>
            </a:r>
          </a:p>
          <a:p>
            <a:pPr marL="273050" indent="-273050"/>
            <a:r>
              <a:rPr lang="en-CA" altLang="en-US" dirty="0" smtClean="0"/>
              <a:t>It is a </a:t>
            </a:r>
            <a:r>
              <a:rPr lang="en-CA" altLang="en-US" dirty="0"/>
              <a:t>powerful tool to help plan high impact </a:t>
            </a:r>
            <a:r>
              <a:rPr lang="en-CA" altLang="en-US" dirty="0" smtClean="0"/>
              <a:t>changes</a:t>
            </a:r>
          </a:p>
          <a:p>
            <a:pPr marL="273050" indent="-273050"/>
            <a:r>
              <a:rPr lang="en-CA" altLang="en-US" dirty="0"/>
              <a:t>It is a simple exercise; useful to solve particular process problems (“aha moments</a:t>
            </a:r>
            <a:r>
              <a:rPr lang="en-CA" altLang="en-US" dirty="0" smtClean="0"/>
              <a:t>”)</a:t>
            </a:r>
          </a:p>
          <a:p>
            <a:pPr marL="273050" indent="-273050"/>
            <a:r>
              <a:rPr lang="en-CA" altLang="en-US" dirty="0" smtClean="0"/>
              <a:t>Once </a:t>
            </a:r>
            <a:r>
              <a:rPr lang="en-CA" altLang="en-US" dirty="0"/>
              <a:t>mapped, the bottlenecks, time delays, </a:t>
            </a:r>
            <a:r>
              <a:rPr lang="en-CA" altLang="en-US" dirty="0" smtClean="0"/>
              <a:t>duplicates, handoffs, value added and non value added steps… </a:t>
            </a:r>
            <a:r>
              <a:rPr lang="en-CA" altLang="en-US" dirty="0"/>
              <a:t>“jump right out</a:t>
            </a:r>
            <a:r>
              <a:rPr lang="en-CA" altLang="en-US" dirty="0" smtClean="0"/>
              <a:t>”</a:t>
            </a:r>
          </a:p>
          <a:p>
            <a:pPr marL="273050" indent="-273050"/>
            <a:endParaRPr lang="en-CA" altLang="en-US" dirty="0"/>
          </a:p>
          <a:p>
            <a:pPr marL="273050" indent="-273050"/>
            <a:endParaRPr lang="en-CA" altLang="en-US" sz="1800" dirty="0"/>
          </a:p>
          <a:p>
            <a:pPr marL="273050" indent="-273050">
              <a:buFontTx/>
              <a:buNone/>
            </a:pPr>
            <a:endParaRPr lang="en-US" altLang="en-US" sz="2300" dirty="0"/>
          </a:p>
        </p:txBody>
      </p:sp>
    </p:spTree>
    <p:extLst>
      <p:ext uri="{BB962C8B-B14F-4D97-AF65-F5344CB8AC3E}">
        <p14:creationId xmlns:p14="http://schemas.microsoft.com/office/powerpoint/2010/main" val="24246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91F7-3D4D-4BB8-B4E3-299624BA2A9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8328"/>
            <a:ext cx="8229600" cy="1002440"/>
          </a:xfrm>
        </p:spPr>
        <p:txBody>
          <a:bodyPr anchor="b">
            <a:normAutofit/>
          </a:bodyPr>
          <a:lstStyle/>
          <a:p>
            <a:r>
              <a:rPr lang="en-CA" altLang="en-US" dirty="0">
                <a:solidFill>
                  <a:schemeClr val="tx1"/>
                </a:solidFill>
              </a:rPr>
              <a:t>W</a:t>
            </a:r>
            <a:r>
              <a:rPr lang="en-CA" altLang="en-US" dirty="0" smtClean="0">
                <a:solidFill>
                  <a:schemeClr val="tx1"/>
                </a:solidFill>
              </a:rPr>
              <a:t>hat </a:t>
            </a:r>
            <a:r>
              <a:rPr lang="en-CA" altLang="en-US" dirty="0">
                <a:solidFill>
                  <a:schemeClr val="tx1"/>
                </a:solidFill>
              </a:rPr>
              <a:t>is a Process?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603375"/>
            <a:ext cx="8201025" cy="4498975"/>
          </a:xfrm>
        </p:spPr>
        <p:txBody>
          <a:bodyPr>
            <a:normAutofit/>
          </a:bodyPr>
          <a:lstStyle/>
          <a:p>
            <a:pPr marL="438150" indent="-381000">
              <a:lnSpc>
                <a:spcPct val="90000"/>
              </a:lnSpc>
            </a:pPr>
            <a:r>
              <a:rPr lang="en-CA" altLang="en-US" dirty="0" smtClean="0"/>
              <a:t>A process is a </a:t>
            </a:r>
            <a:r>
              <a:rPr lang="en-CA" altLang="en-US" dirty="0"/>
              <a:t>series of connected steps or actions that achieve an outcome</a:t>
            </a:r>
          </a:p>
          <a:p>
            <a:pPr marL="438150" indent="-381000">
              <a:lnSpc>
                <a:spcPct val="90000"/>
              </a:lnSpc>
            </a:pPr>
            <a:r>
              <a:rPr lang="en-CA" altLang="en-US" dirty="0" smtClean="0"/>
              <a:t>A process has a </a:t>
            </a:r>
            <a:r>
              <a:rPr lang="en-CA" altLang="en-US" dirty="0"/>
              <a:t>starting point and end point</a:t>
            </a:r>
          </a:p>
          <a:p>
            <a:pPr marL="438150" indent="-381000">
              <a:lnSpc>
                <a:spcPct val="90000"/>
              </a:lnSpc>
            </a:pPr>
            <a:r>
              <a:rPr lang="en-CA" altLang="en-US" dirty="0" smtClean="0"/>
              <a:t>One process is usually </a:t>
            </a:r>
            <a:r>
              <a:rPr lang="en-CA" altLang="en-US" dirty="0"/>
              <a:t>linked with other </a:t>
            </a:r>
            <a:r>
              <a:rPr lang="en-CA" altLang="en-US" dirty="0" smtClean="0"/>
              <a:t>processes in other systems</a:t>
            </a:r>
          </a:p>
          <a:p>
            <a:pPr marL="438150" indent="-381000">
              <a:lnSpc>
                <a:spcPct val="90000"/>
              </a:lnSpc>
            </a:pPr>
            <a:r>
              <a:rPr lang="en-CA" altLang="en-US" dirty="0" smtClean="0"/>
              <a:t>It </a:t>
            </a:r>
            <a:r>
              <a:rPr lang="en-CA" altLang="en-US" dirty="0"/>
              <a:t>has a defined group of users </a:t>
            </a:r>
            <a:r>
              <a:rPr lang="en-CA" altLang="en-US" dirty="0" smtClean="0"/>
              <a:t>(</a:t>
            </a:r>
            <a:r>
              <a:rPr lang="en-CA" altLang="en-US" dirty="0" err="1" smtClean="0"/>
              <a:t>ie</a:t>
            </a:r>
            <a:r>
              <a:rPr lang="en-CA" altLang="en-US" dirty="0" smtClean="0"/>
              <a:t> youth </a:t>
            </a:r>
            <a:r>
              <a:rPr lang="en-CA" altLang="en-US" dirty="0"/>
              <a:t>with suicidal ideation)</a:t>
            </a:r>
          </a:p>
          <a:p>
            <a:pPr marL="438150" indent="-381000">
              <a:lnSpc>
                <a:spcPct val="90000"/>
              </a:lnSpc>
            </a:pPr>
            <a:r>
              <a:rPr lang="en-CA" altLang="en-US" dirty="0"/>
              <a:t>Has a purpose or </a:t>
            </a:r>
            <a:r>
              <a:rPr lang="en-CA" altLang="en-US" dirty="0" smtClean="0"/>
              <a:t>aim (crisis response to suicidality)</a:t>
            </a:r>
            <a:endParaRPr lang="en-CA" altLang="en-US" dirty="0"/>
          </a:p>
          <a:p>
            <a:pPr marL="838200" lvl="1" indent="-381000">
              <a:lnSpc>
                <a:spcPct val="90000"/>
              </a:lnSpc>
              <a:buFontTx/>
              <a:buNone/>
            </a:pPr>
            <a:endParaRPr lang="en-CA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9204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What is Process </a:t>
            </a:r>
            <a:r>
              <a:rPr lang="en-CA" dirty="0">
                <a:solidFill>
                  <a:schemeClr val="tx1"/>
                </a:solidFill>
              </a:rPr>
              <a:t>M</a:t>
            </a:r>
            <a:r>
              <a:rPr lang="en-CA" dirty="0" smtClean="0">
                <a:solidFill>
                  <a:schemeClr val="tx1"/>
                </a:solidFill>
              </a:rPr>
              <a:t>apping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“A </a:t>
            </a:r>
            <a:r>
              <a:rPr lang="en-CA" dirty="0"/>
              <a:t>process map is essentially a breakdown of a </a:t>
            </a:r>
            <a:r>
              <a:rPr lang="en-CA" dirty="0" smtClean="0"/>
              <a:t>(all the steps in a) process </a:t>
            </a:r>
            <a:r>
              <a:rPr lang="en-CA" dirty="0"/>
              <a:t>to determine how it flows and, ultimately, how effective it is</a:t>
            </a:r>
            <a:r>
              <a:rPr lang="en-CA" dirty="0" smtClean="0"/>
              <a:t>.” Chron.com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27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81E4-0839-4347-9B8F-A7C217103A1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571500"/>
            <a:ext cx="8558213" cy="552450"/>
          </a:xfrm>
        </p:spPr>
        <p:txBody>
          <a:bodyPr anchor="b">
            <a:normAutofit fontScale="90000"/>
          </a:bodyPr>
          <a:lstStyle/>
          <a:p>
            <a:r>
              <a:rPr lang="en-CA" altLang="en-US" sz="2800" dirty="0">
                <a:solidFill>
                  <a:schemeClr val="tx1"/>
                </a:solidFill>
              </a:rPr>
              <a:t>Process Mapping: </a:t>
            </a:r>
            <a:br>
              <a:rPr lang="en-CA" altLang="en-US" sz="2800" dirty="0">
                <a:solidFill>
                  <a:schemeClr val="tx1"/>
                </a:solidFill>
              </a:rPr>
            </a:br>
            <a:r>
              <a:rPr lang="en-CA" altLang="en-US" sz="2800" dirty="0">
                <a:solidFill>
                  <a:schemeClr val="tx1"/>
                </a:solidFill>
              </a:rPr>
              <a:t>Understanding the flow or sequence of events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1625" y="2119313"/>
            <a:ext cx="6556375" cy="4781550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endParaRPr lang="en-CA" altLang="en-US" sz="1500" dirty="0"/>
          </a:p>
          <a:p>
            <a:pPr marL="273050" indent="-273050">
              <a:lnSpc>
                <a:spcPct val="80000"/>
              </a:lnSpc>
            </a:pPr>
            <a:r>
              <a:rPr lang="en-CA" altLang="en-US" b="1" dirty="0"/>
              <a:t>Oval</a:t>
            </a:r>
            <a:r>
              <a:rPr lang="en-CA" altLang="en-US" dirty="0"/>
              <a:t> - the start and end of the process</a:t>
            </a:r>
          </a:p>
          <a:p>
            <a:pPr marL="273050" indent="-273050">
              <a:lnSpc>
                <a:spcPct val="80000"/>
              </a:lnSpc>
            </a:pPr>
            <a:endParaRPr lang="en-CA" altLang="en-US" sz="1200" dirty="0"/>
          </a:p>
          <a:p>
            <a:pPr marL="273050" indent="-273050">
              <a:lnSpc>
                <a:spcPct val="80000"/>
              </a:lnSpc>
            </a:pPr>
            <a:endParaRPr lang="en-CA" altLang="en-US" sz="1000" dirty="0"/>
          </a:p>
          <a:p>
            <a:pPr marL="273050" indent="-273050">
              <a:lnSpc>
                <a:spcPct val="80000"/>
              </a:lnSpc>
            </a:pPr>
            <a:endParaRPr lang="en-CA" altLang="en-US" sz="1000" dirty="0"/>
          </a:p>
          <a:p>
            <a:pPr marL="273050" indent="-273050">
              <a:lnSpc>
                <a:spcPct val="80000"/>
              </a:lnSpc>
            </a:pPr>
            <a:endParaRPr lang="en-CA" altLang="en-US" sz="1000" dirty="0"/>
          </a:p>
          <a:p>
            <a:pPr marL="273050" indent="-273050">
              <a:lnSpc>
                <a:spcPct val="80000"/>
              </a:lnSpc>
              <a:buFontTx/>
              <a:buNone/>
            </a:pPr>
            <a:endParaRPr lang="en-CA" altLang="en-US" sz="1000" dirty="0"/>
          </a:p>
          <a:p>
            <a:pPr marL="273050" indent="-273050">
              <a:lnSpc>
                <a:spcPct val="80000"/>
              </a:lnSpc>
            </a:pPr>
            <a:r>
              <a:rPr lang="en-CA" altLang="en-US" b="1" dirty="0"/>
              <a:t>Box</a:t>
            </a:r>
            <a:r>
              <a:rPr lang="en-CA" altLang="en-US" dirty="0"/>
              <a:t> - the tasks or activities of the process</a:t>
            </a:r>
          </a:p>
          <a:p>
            <a:pPr marL="273050" indent="-273050">
              <a:lnSpc>
                <a:spcPct val="80000"/>
              </a:lnSpc>
              <a:buFontTx/>
              <a:buNone/>
            </a:pPr>
            <a:endParaRPr lang="en-CA" altLang="en-US" dirty="0"/>
          </a:p>
          <a:p>
            <a:pPr marL="273050" indent="-273050">
              <a:lnSpc>
                <a:spcPct val="80000"/>
              </a:lnSpc>
              <a:buFontTx/>
              <a:buNone/>
            </a:pPr>
            <a:endParaRPr lang="en-CA" altLang="en-US" sz="1400" dirty="0"/>
          </a:p>
          <a:p>
            <a:pPr marL="273050" indent="-273050">
              <a:lnSpc>
                <a:spcPct val="80000"/>
              </a:lnSpc>
              <a:buFontTx/>
              <a:buNone/>
            </a:pPr>
            <a:endParaRPr lang="en-CA" altLang="en-US" sz="1400" dirty="0"/>
          </a:p>
          <a:p>
            <a:pPr marL="273050" indent="-273050">
              <a:lnSpc>
                <a:spcPct val="80000"/>
              </a:lnSpc>
            </a:pPr>
            <a:r>
              <a:rPr lang="en-CA" altLang="en-US" b="1" dirty="0"/>
              <a:t>Diamond</a:t>
            </a:r>
            <a:r>
              <a:rPr lang="en-CA" altLang="en-US" dirty="0"/>
              <a:t> - a question is asked; a decision is required</a:t>
            </a:r>
          </a:p>
          <a:p>
            <a:pPr marL="273050" indent="-273050">
              <a:lnSpc>
                <a:spcPct val="80000"/>
              </a:lnSpc>
              <a:buFontTx/>
              <a:buNone/>
            </a:pPr>
            <a:endParaRPr lang="en-CA" altLang="en-US" dirty="0"/>
          </a:p>
          <a:p>
            <a:pPr marL="273050" indent="-273050">
              <a:lnSpc>
                <a:spcPct val="80000"/>
              </a:lnSpc>
            </a:pPr>
            <a:r>
              <a:rPr lang="en-CA" altLang="en-US" b="1" dirty="0"/>
              <a:t>Arrow</a:t>
            </a:r>
            <a:r>
              <a:rPr lang="en-CA" altLang="en-US" dirty="0"/>
              <a:t> -  the direction or flow of the process</a:t>
            </a:r>
          </a:p>
        </p:txBody>
      </p:sp>
      <p:sp>
        <p:nvSpPr>
          <p:cNvPr id="18437" name="AutoShape 13" descr="cid:image001.jpg@01C5521F.502716D0"/>
          <p:cNvSpPr>
            <a:spLocks noChangeAspect="1" noChangeArrowheads="1"/>
          </p:cNvSpPr>
          <p:nvPr/>
        </p:nvSpPr>
        <p:spPr bwMode="auto">
          <a:xfrm>
            <a:off x="2435225" y="1811338"/>
            <a:ext cx="4275138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AutoShape 15" descr="cid:image001.jpg@01C5521F.502716D0"/>
          <p:cNvSpPr>
            <a:spLocks noChangeAspect="1" noChangeArrowheads="1"/>
          </p:cNvSpPr>
          <p:nvPr/>
        </p:nvSpPr>
        <p:spPr bwMode="auto">
          <a:xfrm>
            <a:off x="2435225" y="1811338"/>
            <a:ext cx="4275138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6886575" y="3457575"/>
            <a:ext cx="1500188" cy="5715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Diamond 13"/>
          <p:cNvSpPr>
            <a:spLocks noChangeArrowheads="1"/>
          </p:cNvSpPr>
          <p:nvPr/>
        </p:nvSpPr>
        <p:spPr bwMode="auto">
          <a:xfrm>
            <a:off x="7172325" y="4429125"/>
            <a:ext cx="1057275" cy="981075"/>
          </a:xfrm>
          <a:prstGeom prst="diamond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41" name="Oval 14"/>
          <p:cNvSpPr>
            <a:spLocks noChangeArrowheads="1"/>
          </p:cNvSpPr>
          <p:nvPr/>
        </p:nvSpPr>
        <p:spPr bwMode="auto">
          <a:xfrm>
            <a:off x="6986588" y="2114550"/>
            <a:ext cx="1271587" cy="914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42" name="Left Arrow 32"/>
          <p:cNvSpPr>
            <a:spLocks noChangeArrowheads="1"/>
          </p:cNvSpPr>
          <p:nvPr/>
        </p:nvSpPr>
        <p:spPr bwMode="auto">
          <a:xfrm rot="10800000">
            <a:off x="7081838" y="5743575"/>
            <a:ext cx="1300162" cy="428625"/>
          </a:xfrm>
          <a:prstGeom prst="leftArrow">
            <a:avLst>
              <a:gd name="adj1" fmla="val 50000"/>
              <a:gd name="adj2" fmla="val 89483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81000" y="1562100"/>
            <a:ext cx="807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CA" altLang="en-US" sz="2400"/>
              <a:t>Conventional symbols represent different activities</a:t>
            </a:r>
            <a:r>
              <a:rPr lang="en-CA" altLang="en-US"/>
              <a:t>:</a:t>
            </a:r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036495" cy="686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10552"/>
            <a:ext cx="7408333" cy="3450696"/>
          </a:xfrm>
        </p:spPr>
        <p:txBody>
          <a:bodyPr>
            <a:normAutofit/>
          </a:bodyPr>
          <a:lstStyle/>
          <a:p>
            <a:r>
              <a:rPr lang="en-CA" dirty="0" smtClean="0"/>
              <a:t>Define what to map</a:t>
            </a:r>
          </a:p>
          <a:p>
            <a:r>
              <a:rPr lang="en-CA" dirty="0" smtClean="0"/>
              <a:t>Define a start and end point (scope)</a:t>
            </a:r>
          </a:p>
          <a:p>
            <a:r>
              <a:rPr lang="en-CA" dirty="0" smtClean="0"/>
              <a:t>Try to capture every step in the process </a:t>
            </a:r>
          </a:p>
          <a:p>
            <a:r>
              <a:rPr lang="en-CA" dirty="0" smtClean="0"/>
              <a:t>Map only what is </a:t>
            </a:r>
            <a:r>
              <a:rPr lang="en-CA" b="1" i="1" dirty="0" smtClean="0"/>
              <a:t>currently</a:t>
            </a:r>
            <a:r>
              <a:rPr lang="en-CA" dirty="0" smtClean="0"/>
              <a:t> is done</a:t>
            </a:r>
          </a:p>
          <a:p>
            <a:r>
              <a:rPr lang="en-CA" dirty="0"/>
              <a:t>Map what happens 80% of the </a:t>
            </a:r>
            <a:r>
              <a:rPr lang="en-CA" dirty="0" smtClean="0"/>
              <a:t>time </a:t>
            </a:r>
            <a:endParaRPr lang="en-CA" dirty="0"/>
          </a:p>
          <a:p>
            <a:r>
              <a:rPr lang="en-CA" dirty="0" smtClean="0"/>
              <a:t>Honesty is key </a:t>
            </a:r>
            <a:r>
              <a:rPr lang="en-CA" u="sng" dirty="0" smtClean="0"/>
              <a:t> </a:t>
            </a:r>
          </a:p>
          <a:p>
            <a:r>
              <a:rPr lang="en-CA" dirty="0" smtClean="0"/>
              <a:t>No blame or judgement is also key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Steps in Process Mapping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413848"/>
            <a:ext cx="7408333" cy="3450696"/>
          </a:xfrm>
        </p:spPr>
        <p:txBody>
          <a:bodyPr>
            <a:normAutofit/>
          </a:bodyPr>
          <a:lstStyle/>
          <a:p>
            <a:r>
              <a:rPr lang="en-CA" dirty="0" smtClean="0"/>
              <a:t>        = start or end point </a:t>
            </a:r>
          </a:p>
          <a:p>
            <a:r>
              <a:rPr lang="en-CA" dirty="0" smtClean="0"/>
              <a:t>         = direction of the flow </a:t>
            </a:r>
          </a:p>
          <a:p>
            <a:r>
              <a:rPr lang="en-CA" dirty="0" smtClean="0"/>
              <a:t>         = step in the process</a:t>
            </a:r>
          </a:p>
          <a:p>
            <a:r>
              <a:rPr lang="en-CA" dirty="0"/>
              <a:t> </a:t>
            </a:r>
            <a:r>
              <a:rPr lang="en-CA" dirty="0" smtClean="0"/>
              <a:t>        = a decision    </a:t>
            </a:r>
          </a:p>
          <a:p>
            <a:r>
              <a:rPr lang="en-CA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   </a:t>
            </a:r>
            <a:r>
              <a:rPr lang="en-CA" dirty="0" smtClean="0">
                <a:sym typeface="Wingdings" panose="05000000000000000000" pitchFamily="2" charset="2"/>
              </a:rPr>
              <a:t> 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= value added as defined by customer</a:t>
            </a:r>
          </a:p>
          <a:p>
            <a:r>
              <a:rPr lang="en-CA" dirty="0" smtClean="0">
                <a:solidFill>
                  <a:srgbClr val="E58E1B"/>
                </a:solidFill>
                <a:sym typeface="Wingdings" panose="05000000000000000000" pitchFamily="2" charset="2"/>
              </a:rPr>
              <a:t>     = non value added but required or law</a:t>
            </a:r>
          </a:p>
          <a:p>
            <a:r>
              <a:rPr lang="en-CA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CA" dirty="0" smtClean="0">
                <a:solidFill>
                  <a:srgbClr val="FF0000"/>
                </a:solidFill>
              </a:rPr>
              <a:t>  </a:t>
            </a:r>
            <a:r>
              <a:rPr lang="en-CA" dirty="0" smtClean="0"/>
              <a:t>   </a:t>
            </a:r>
            <a:r>
              <a:rPr lang="en-CA" dirty="0" smtClean="0">
                <a:solidFill>
                  <a:srgbClr val="FF0000"/>
                </a:solidFill>
              </a:rPr>
              <a:t>= non value added      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Mapping Symbols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3429000"/>
            <a:ext cx="49857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971600" y="2625269"/>
            <a:ext cx="498574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50885" y="314096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amond 8"/>
          <p:cNvSpPr/>
          <p:nvPr/>
        </p:nvSpPr>
        <p:spPr>
          <a:xfrm>
            <a:off x="1043608" y="3789040"/>
            <a:ext cx="304836" cy="31049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1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1693</TotalTime>
  <Words>1703</Words>
  <Application>Microsoft Office PowerPoint</Application>
  <PresentationFormat>On-screen Show (4:3)</PresentationFormat>
  <Paragraphs>216</Paragraphs>
  <Slides>26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Candara</vt:lpstr>
      <vt:lpstr>Georgia</vt:lpstr>
      <vt:lpstr>Symbol</vt:lpstr>
      <vt:lpstr>Times New Roman</vt:lpstr>
      <vt:lpstr>Wingdings</vt:lpstr>
      <vt:lpstr>Waveform</vt:lpstr>
      <vt:lpstr>Mapping: Taking a look at Current State, and Creating a Better Future State  </vt:lpstr>
      <vt:lpstr>Learning objectives - mapping</vt:lpstr>
      <vt:lpstr>Overall Mapping Aim </vt:lpstr>
      <vt:lpstr>Why Map a Process </vt:lpstr>
      <vt:lpstr>What is a Process? </vt:lpstr>
      <vt:lpstr>What is Process Mapping </vt:lpstr>
      <vt:lpstr>Process Mapping:  Understanding the flow or sequence of events</vt:lpstr>
      <vt:lpstr>Steps in Process Mapping </vt:lpstr>
      <vt:lpstr>Mapping Symbols </vt:lpstr>
      <vt:lpstr>Example of the high level process for referring a student to MCFD (CYMH)</vt:lpstr>
      <vt:lpstr>PowerPoint Presentation</vt:lpstr>
      <vt:lpstr>Customer’s Perspective</vt:lpstr>
      <vt:lpstr>Parallel processes </vt:lpstr>
      <vt:lpstr>Hand-offs </vt:lpstr>
      <vt:lpstr>PowerPoint Presentation</vt:lpstr>
      <vt:lpstr>How do we improve current state? </vt:lpstr>
      <vt:lpstr>Value Stream Mapping </vt:lpstr>
      <vt:lpstr>Defining Value</vt:lpstr>
      <vt:lpstr>Example of defining value in ER </vt:lpstr>
      <vt:lpstr>Value stream</vt:lpstr>
      <vt:lpstr>PowerPoint Presentation</vt:lpstr>
      <vt:lpstr>Future state map </vt:lpstr>
      <vt:lpstr>Summary</vt:lpstr>
      <vt:lpstr>Glossary</vt:lpstr>
      <vt:lpstr>Resources</vt:lpstr>
      <vt:lpstr>Resources</vt:lpstr>
    </vt:vector>
  </TitlesOfParts>
  <Company>Health Shared Services 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Mapping: Taking a look at Current State, and Creating a Better Future State Process</dc:title>
  <dc:creator>Wiebe, Margie</dc:creator>
  <cp:lastModifiedBy>DY</cp:lastModifiedBy>
  <cp:revision>42</cp:revision>
  <dcterms:created xsi:type="dcterms:W3CDTF">2016-02-23T17:48:01Z</dcterms:created>
  <dcterms:modified xsi:type="dcterms:W3CDTF">2017-02-02T02:41:11Z</dcterms:modified>
</cp:coreProperties>
</file>