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66" r:id="rId3"/>
    <p:sldId id="268" r:id="rId4"/>
    <p:sldId id="270" r:id="rId5"/>
    <p:sldId id="256" r:id="rId6"/>
    <p:sldId id="257" r:id="rId7"/>
    <p:sldId id="258" r:id="rId8"/>
    <p:sldId id="259" r:id="rId9"/>
    <p:sldId id="260" r:id="rId10"/>
    <p:sldId id="261" r:id="rId11"/>
    <p:sldId id="262" r:id="rId12"/>
    <p:sldId id="263" r:id="rId13"/>
    <p:sldId id="264" r:id="rId14"/>
    <p:sldId id="265" r:id="rId15"/>
    <p:sldId id="269" r:id="rId16"/>
    <p:sldId id="274" r:id="rId17"/>
    <p:sldId id="272"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32583" autoAdjust="0"/>
  </p:normalViewPr>
  <p:slideViewPr>
    <p:cSldViewPr snapToGrid="0">
      <p:cViewPr varScale="1">
        <p:scale>
          <a:sx n="24" d="100"/>
          <a:sy n="24" d="100"/>
        </p:scale>
        <p:origin x="241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F38B8-8F66-4D29-BC8B-C53A4CED15F2}"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CA"/>
        </a:p>
      </dgm:t>
    </dgm:pt>
    <dgm:pt modelId="{2C1212E6-87CC-4BFC-8EFE-FFB73D2E3CC2}">
      <dgm:prSet phldrT="[Text]"/>
      <dgm:spPr/>
      <dgm:t>
        <a:bodyPr/>
        <a:lstStyle/>
        <a:p>
          <a:r>
            <a:rPr lang="en-CA" dirty="0" smtClean="0"/>
            <a:t>expert</a:t>
          </a:r>
          <a:endParaRPr lang="en-CA" dirty="0"/>
        </a:p>
      </dgm:t>
    </dgm:pt>
    <dgm:pt modelId="{184AF5A6-EBE4-48D6-9B90-52813CF51730}" type="parTrans" cxnId="{870C86A6-A32E-45EE-B2C2-8BC204A31420}">
      <dgm:prSet/>
      <dgm:spPr/>
      <dgm:t>
        <a:bodyPr/>
        <a:lstStyle/>
        <a:p>
          <a:endParaRPr lang="en-CA"/>
        </a:p>
      </dgm:t>
    </dgm:pt>
    <dgm:pt modelId="{F18D8647-6A1E-42F8-A2F3-CC109A8E0332}" type="sibTrans" cxnId="{870C86A6-A32E-45EE-B2C2-8BC204A31420}">
      <dgm:prSet/>
      <dgm:spPr/>
      <dgm:t>
        <a:bodyPr/>
        <a:lstStyle/>
        <a:p>
          <a:endParaRPr lang="en-CA"/>
        </a:p>
      </dgm:t>
    </dgm:pt>
    <dgm:pt modelId="{E4556896-C56E-454F-801D-7D1BB721A4FF}">
      <dgm:prSet phldrT="[Text]"/>
      <dgm:spPr/>
      <dgm:t>
        <a:bodyPr/>
        <a:lstStyle/>
        <a:p>
          <a:r>
            <a:rPr lang="en-CA" dirty="0" smtClean="0"/>
            <a:t>citizen</a:t>
          </a:r>
          <a:endParaRPr lang="en-CA" dirty="0"/>
        </a:p>
      </dgm:t>
    </dgm:pt>
    <dgm:pt modelId="{0D3AABC5-8CBF-40A4-9A2D-4C5FC5BD49B6}" type="parTrans" cxnId="{297EB9A0-68C5-4836-B15B-B3BB63BA15F3}">
      <dgm:prSet/>
      <dgm:spPr/>
      <dgm:t>
        <a:bodyPr/>
        <a:lstStyle/>
        <a:p>
          <a:endParaRPr lang="en-CA"/>
        </a:p>
      </dgm:t>
    </dgm:pt>
    <dgm:pt modelId="{0983F7B1-0823-48AE-B772-E95D705E2F00}" type="sibTrans" cxnId="{297EB9A0-68C5-4836-B15B-B3BB63BA15F3}">
      <dgm:prSet/>
      <dgm:spPr/>
      <dgm:t>
        <a:bodyPr/>
        <a:lstStyle/>
        <a:p>
          <a:endParaRPr lang="en-CA"/>
        </a:p>
      </dgm:t>
    </dgm:pt>
    <dgm:pt modelId="{0D9A1150-85A0-442B-B0A0-22C5748D7BB4}" type="pres">
      <dgm:prSet presAssocID="{2F2F38B8-8F66-4D29-BC8B-C53A4CED15F2}" presName="compositeShape" presStyleCnt="0">
        <dgm:presLayoutVars>
          <dgm:chMax val="2"/>
          <dgm:dir/>
          <dgm:resizeHandles val="exact"/>
        </dgm:presLayoutVars>
      </dgm:prSet>
      <dgm:spPr/>
      <dgm:t>
        <a:bodyPr/>
        <a:lstStyle/>
        <a:p>
          <a:endParaRPr lang="en-CA"/>
        </a:p>
      </dgm:t>
    </dgm:pt>
    <dgm:pt modelId="{7F77C351-DBBA-47D8-BF73-893B9DC9CA4E}" type="pres">
      <dgm:prSet presAssocID="{2F2F38B8-8F66-4D29-BC8B-C53A4CED15F2}" presName="ribbon" presStyleLbl="node1" presStyleIdx="0" presStyleCnt="1"/>
      <dgm:spPr/>
    </dgm:pt>
    <dgm:pt modelId="{817D0C87-378B-4589-B7A0-1FFD79C742BE}" type="pres">
      <dgm:prSet presAssocID="{2F2F38B8-8F66-4D29-BC8B-C53A4CED15F2}" presName="leftArrowText" presStyleLbl="node1" presStyleIdx="0" presStyleCnt="1">
        <dgm:presLayoutVars>
          <dgm:chMax val="0"/>
          <dgm:bulletEnabled val="1"/>
        </dgm:presLayoutVars>
      </dgm:prSet>
      <dgm:spPr/>
      <dgm:t>
        <a:bodyPr/>
        <a:lstStyle/>
        <a:p>
          <a:endParaRPr lang="en-CA"/>
        </a:p>
      </dgm:t>
    </dgm:pt>
    <dgm:pt modelId="{6924D9BD-85D4-4717-A784-26E582672800}" type="pres">
      <dgm:prSet presAssocID="{2F2F38B8-8F66-4D29-BC8B-C53A4CED15F2}" presName="rightArrowText" presStyleLbl="node1" presStyleIdx="0" presStyleCnt="1">
        <dgm:presLayoutVars>
          <dgm:chMax val="0"/>
          <dgm:bulletEnabled val="1"/>
        </dgm:presLayoutVars>
      </dgm:prSet>
      <dgm:spPr/>
      <dgm:t>
        <a:bodyPr/>
        <a:lstStyle/>
        <a:p>
          <a:endParaRPr lang="en-CA"/>
        </a:p>
      </dgm:t>
    </dgm:pt>
  </dgm:ptLst>
  <dgm:cxnLst>
    <dgm:cxn modelId="{870C86A6-A32E-45EE-B2C2-8BC204A31420}" srcId="{2F2F38B8-8F66-4D29-BC8B-C53A4CED15F2}" destId="{2C1212E6-87CC-4BFC-8EFE-FFB73D2E3CC2}" srcOrd="0" destOrd="0" parTransId="{184AF5A6-EBE4-48D6-9B90-52813CF51730}" sibTransId="{F18D8647-6A1E-42F8-A2F3-CC109A8E0332}"/>
    <dgm:cxn modelId="{FB141330-F7CD-4FCD-B21E-0E84B346B2DB}" type="presOf" srcId="{2C1212E6-87CC-4BFC-8EFE-FFB73D2E3CC2}" destId="{817D0C87-378B-4589-B7A0-1FFD79C742BE}" srcOrd="0" destOrd="0" presId="urn:microsoft.com/office/officeart/2005/8/layout/arrow6"/>
    <dgm:cxn modelId="{A6254287-0377-4512-A55D-17662D9A8A08}" type="presOf" srcId="{E4556896-C56E-454F-801D-7D1BB721A4FF}" destId="{6924D9BD-85D4-4717-A784-26E582672800}" srcOrd="0" destOrd="0" presId="urn:microsoft.com/office/officeart/2005/8/layout/arrow6"/>
    <dgm:cxn modelId="{297EB9A0-68C5-4836-B15B-B3BB63BA15F3}" srcId="{2F2F38B8-8F66-4D29-BC8B-C53A4CED15F2}" destId="{E4556896-C56E-454F-801D-7D1BB721A4FF}" srcOrd="1" destOrd="0" parTransId="{0D3AABC5-8CBF-40A4-9A2D-4C5FC5BD49B6}" sibTransId="{0983F7B1-0823-48AE-B772-E95D705E2F00}"/>
    <dgm:cxn modelId="{8AAE5E0A-EE68-4D4C-8A68-BD3733DD9017}" type="presOf" srcId="{2F2F38B8-8F66-4D29-BC8B-C53A4CED15F2}" destId="{0D9A1150-85A0-442B-B0A0-22C5748D7BB4}" srcOrd="0" destOrd="0" presId="urn:microsoft.com/office/officeart/2005/8/layout/arrow6"/>
    <dgm:cxn modelId="{97A52213-B1AD-4519-A559-DB6E43ADB6A3}" type="presParOf" srcId="{0D9A1150-85A0-442B-B0A0-22C5748D7BB4}" destId="{7F77C351-DBBA-47D8-BF73-893B9DC9CA4E}" srcOrd="0" destOrd="0" presId="urn:microsoft.com/office/officeart/2005/8/layout/arrow6"/>
    <dgm:cxn modelId="{AEE2C0C4-1B24-423C-B1BD-8A42915FA0A6}" type="presParOf" srcId="{0D9A1150-85A0-442B-B0A0-22C5748D7BB4}" destId="{817D0C87-378B-4589-B7A0-1FFD79C742BE}" srcOrd="1" destOrd="0" presId="urn:microsoft.com/office/officeart/2005/8/layout/arrow6"/>
    <dgm:cxn modelId="{6C7F5B65-48A5-41F9-9B46-4590C3FBCC3B}" type="presParOf" srcId="{0D9A1150-85A0-442B-B0A0-22C5748D7BB4}" destId="{6924D9BD-85D4-4717-A784-26E58267280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B4933-0B17-46DB-A47B-B639D423F901}"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CA"/>
        </a:p>
      </dgm:t>
    </dgm:pt>
    <dgm:pt modelId="{424E833B-2A7E-496A-9F1B-C9FE8D5ADF67}">
      <dgm:prSet phldrT="[Text]"/>
      <dgm:spPr/>
      <dgm:t>
        <a:bodyPr/>
        <a:lstStyle/>
        <a:p>
          <a:r>
            <a:rPr lang="en-CA" dirty="0" smtClean="0"/>
            <a:t>crisis</a:t>
          </a:r>
          <a:endParaRPr lang="en-CA" dirty="0"/>
        </a:p>
      </dgm:t>
    </dgm:pt>
    <dgm:pt modelId="{900744FD-993A-4DD5-BDEC-21FDC6AA98B5}" type="parTrans" cxnId="{FD08908E-23FA-4302-9E06-B342A614F921}">
      <dgm:prSet/>
      <dgm:spPr/>
      <dgm:t>
        <a:bodyPr/>
        <a:lstStyle/>
        <a:p>
          <a:endParaRPr lang="en-CA"/>
        </a:p>
      </dgm:t>
    </dgm:pt>
    <dgm:pt modelId="{BF475157-25B0-40FA-B765-CF180B82461C}" type="sibTrans" cxnId="{FD08908E-23FA-4302-9E06-B342A614F921}">
      <dgm:prSet/>
      <dgm:spPr/>
      <dgm:t>
        <a:bodyPr/>
        <a:lstStyle/>
        <a:p>
          <a:endParaRPr lang="en-CA"/>
        </a:p>
      </dgm:t>
    </dgm:pt>
    <dgm:pt modelId="{339E6B48-50D8-4D19-86C8-EB5176A006CA}">
      <dgm:prSet phldrT="[Text]"/>
      <dgm:spPr/>
      <dgm:t>
        <a:bodyPr/>
        <a:lstStyle/>
        <a:p>
          <a:r>
            <a:rPr lang="en-CA" dirty="0" smtClean="0"/>
            <a:t>opportunity</a:t>
          </a:r>
          <a:endParaRPr lang="en-CA" dirty="0"/>
        </a:p>
      </dgm:t>
    </dgm:pt>
    <dgm:pt modelId="{8F5E117A-DB68-4875-9911-F04FBEEE1B8D}" type="parTrans" cxnId="{948BBEAE-E81D-4286-9040-130D4DDA09BC}">
      <dgm:prSet/>
      <dgm:spPr/>
      <dgm:t>
        <a:bodyPr/>
        <a:lstStyle/>
        <a:p>
          <a:endParaRPr lang="en-CA"/>
        </a:p>
      </dgm:t>
    </dgm:pt>
    <dgm:pt modelId="{62682999-FFC4-47B8-8A98-347E0796B30D}" type="sibTrans" cxnId="{948BBEAE-E81D-4286-9040-130D4DDA09BC}">
      <dgm:prSet/>
      <dgm:spPr/>
      <dgm:t>
        <a:bodyPr/>
        <a:lstStyle/>
        <a:p>
          <a:endParaRPr lang="en-CA"/>
        </a:p>
      </dgm:t>
    </dgm:pt>
    <dgm:pt modelId="{0E4BBD5D-B9F7-460F-97A1-7B7D8F9DCF0D}" type="pres">
      <dgm:prSet presAssocID="{28EB4933-0B17-46DB-A47B-B639D423F901}" presName="linearFlow" presStyleCnt="0">
        <dgm:presLayoutVars>
          <dgm:dir/>
          <dgm:resizeHandles val="exact"/>
        </dgm:presLayoutVars>
      </dgm:prSet>
      <dgm:spPr/>
      <dgm:t>
        <a:bodyPr/>
        <a:lstStyle/>
        <a:p>
          <a:endParaRPr lang="en-CA"/>
        </a:p>
      </dgm:t>
    </dgm:pt>
    <dgm:pt modelId="{0FD9CE0E-358D-4F3D-8BEF-2897BC9A3245}" type="pres">
      <dgm:prSet presAssocID="{424E833B-2A7E-496A-9F1B-C9FE8D5ADF67}" presName="node" presStyleLbl="node1" presStyleIdx="0" presStyleCnt="2">
        <dgm:presLayoutVars>
          <dgm:bulletEnabled val="1"/>
        </dgm:presLayoutVars>
      </dgm:prSet>
      <dgm:spPr/>
      <dgm:t>
        <a:bodyPr/>
        <a:lstStyle/>
        <a:p>
          <a:endParaRPr lang="en-CA"/>
        </a:p>
      </dgm:t>
    </dgm:pt>
    <dgm:pt modelId="{87393B05-D217-4F47-9F4D-2BF3793B8457}" type="pres">
      <dgm:prSet presAssocID="{BF475157-25B0-40FA-B765-CF180B82461C}" presName="spacerL" presStyleCnt="0"/>
      <dgm:spPr/>
    </dgm:pt>
    <dgm:pt modelId="{C6847BD2-4616-4073-BD22-C5A3371E1345}" type="pres">
      <dgm:prSet presAssocID="{BF475157-25B0-40FA-B765-CF180B82461C}" presName="sibTrans" presStyleLbl="sibTrans2D1" presStyleIdx="0" presStyleCnt="1"/>
      <dgm:spPr/>
      <dgm:t>
        <a:bodyPr/>
        <a:lstStyle/>
        <a:p>
          <a:endParaRPr lang="en-CA"/>
        </a:p>
      </dgm:t>
    </dgm:pt>
    <dgm:pt modelId="{90ED8497-5087-420C-A6C0-8A84EB519B06}" type="pres">
      <dgm:prSet presAssocID="{BF475157-25B0-40FA-B765-CF180B82461C}" presName="spacerR" presStyleCnt="0"/>
      <dgm:spPr/>
    </dgm:pt>
    <dgm:pt modelId="{DFD3E1FE-D1FA-4A9D-8154-6B7315EE3039}" type="pres">
      <dgm:prSet presAssocID="{339E6B48-50D8-4D19-86C8-EB5176A006CA}" presName="node" presStyleLbl="node1" presStyleIdx="1" presStyleCnt="2">
        <dgm:presLayoutVars>
          <dgm:bulletEnabled val="1"/>
        </dgm:presLayoutVars>
      </dgm:prSet>
      <dgm:spPr/>
      <dgm:t>
        <a:bodyPr/>
        <a:lstStyle/>
        <a:p>
          <a:endParaRPr lang="en-CA"/>
        </a:p>
      </dgm:t>
    </dgm:pt>
  </dgm:ptLst>
  <dgm:cxnLst>
    <dgm:cxn modelId="{0CDA643C-4F91-4A1D-A8FE-33F11C5D0AFA}" type="presOf" srcId="{424E833B-2A7E-496A-9F1B-C9FE8D5ADF67}" destId="{0FD9CE0E-358D-4F3D-8BEF-2897BC9A3245}" srcOrd="0" destOrd="0" presId="urn:microsoft.com/office/officeart/2005/8/layout/equation1"/>
    <dgm:cxn modelId="{948BBEAE-E81D-4286-9040-130D4DDA09BC}" srcId="{28EB4933-0B17-46DB-A47B-B639D423F901}" destId="{339E6B48-50D8-4D19-86C8-EB5176A006CA}" srcOrd="1" destOrd="0" parTransId="{8F5E117A-DB68-4875-9911-F04FBEEE1B8D}" sibTransId="{62682999-FFC4-47B8-8A98-347E0796B30D}"/>
    <dgm:cxn modelId="{1FE336FA-D946-4C30-82A8-45E69DFD0465}" type="presOf" srcId="{BF475157-25B0-40FA-B765-CF180B82461C}" destId="{C6847BD2-4616-4073-BD22-C5A3371E1345}" srcOrd="0" destOrd="0" presId="urn:microsoft.com/office/officeart/2005/8/layout/equation1"/>
    <dgm:cxn modelId="{FD08908E-23FA-4302-9E06-B342A614F921}" srcId="{28EB4933-0B17-46DB-A47B-B639D423F901}" destId="{424E833B-2A7E-496A-9F1B-C9FE8D5ADF67}" srcOrd="0" destOrd="0" parTransId="{900744FD-993A-4DD5-BDEC-21FDC6AA98B5}" sibTransId="{BF475157-25B0-40FA-B765-CF180B82461C}"/>
    <dgm:cxn modelId="{6B8A348E-163E-418D-B34E-038E05264EAE}" type="presOf" srcId="{28EB4933-0B17-46DB-A47B-B639D423F901}" destId="{0E4BBD5D-B9F7-460F-97A1-7B7D8F9DCF0D}" srcOrd="0" destOrd="0" presId="urn:microsoft.com/office/officeart/2005/8/layout/equation1"/>
    <dgm:cxn modelId="{C0486796-C0C8-4802-A8CA-7276BD1B4020}" type="presOf" srcId="{339E6B48-50D8-4D19-86C8-EB5176A006CA}" destId="{DFD3E1FE-D1FA-4A9D-8154-6B7315EE3039}" srcOrd="0" destOrd="0" presId="urn:microsoft.com/office/officeart/2005/8/layout/equation1"/>
    <dgm:cxn modelId="{E90F178A-2E6E-42C3-A23B-046EC67CA640}" type="presParOf" srcId="{0E4BBD5D-B9F7-460F-97A1-7B7D8F9DCF0D}" destId="{0FD9CE0E-358D-4F3D-8BEF-2897BC9A3245}" srcOrd="0" destOrd="0" presId="urn:microsoft.com/office/officeart/2005/8/layout/equation1"/>
    <dgm:cxn modelId="{8A1F354A-B8FF-4CE9-B0F5-BC8DF89F648B}" type="presParOf" srcId="{0E4BBD5D-B9F7-460F-97A1-7B7D8F9DCF0D}" destId="{87393B05-D217-4F47-9F4D-2BF3793B8457}" srcOrd="1" destOrd="0" presId="urn:microsoft.com/office/officeart/2005/8/layout/equation1"/>
    <dgm:cxn modelId="{460C00A0-17D2-401D-B040-37B5504F45C4}" type="presParOf" srcId="{0E4BBD5D-B9F7-460F-97A1-7B7D8F9DCF0D}" destId="{C6847BD2-4616-4073-BD22-C5A3371E1345}" srcOrd="2" destOrd="0" presId="urn:microsoft.com/office/officeart/2005/8/layout/equation1"/>
    <dgm:cxn modelId="{EC1FEEED-02BB-403B-A328-182548A370B8}" type="presParOf" srcId="{0E4BBD5D-B9F7-460F-97A1-7B7D8F9DCF0D}" destId="{90ED8497-5087-420C-A6C0-8A84EB519B06}" srcOrd="3" destOrd="0" presId="urn:microsoft.com/office/officeart/2005/8/layout/equation1"/>
    <dgm:cxn modelId="{8B416EA5-5A90-4BE2-8517-9B7613EC5475}" type="presParOf" srcId="{0E4BBD5D-B9F7-460F-97A1-7B7D8F9DCF0D}" destId="{DFD3E1FE-D1FA-4A9D-8154-6B7315EE3039}"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AC9FD-A9E1-4705-878C-19D0758618A2}" type="datetimeFigureOut">
              <a:rPr lang="en-CA" smtClean="0"/>
              <a:t>2017-08-29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9BAC2-EDE9-4AA1-981D-7C4F925D2A4D}" type="slidenum">
              <a:rPr lang="en-CA" smtClean="0"/>
              <a:t>‹#›</a:t>
            </a:fld>
            <a:endParaRPr lang="en-CA"/>
          </a:p>
        </p:txBody>
      </p:sp>
    </p:spTree>
    <p:extLst>
      <p:ext uri="{BB962C8B-B14F-4D97-AF65-F5344CB8AC3E}">
        <p14:creationId xmlns:p14="http://schemas.microsoft.com/office/powerpoint/2010/main" val="99903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9BAC2-EDE9-4AA1-981D-7C4F925D2A4D}" type="slidenum">
              <a:rPr lang="en-CA" smtClean="0"/>
              <a:t>1</a:t>
            </a:fld>
            <a:endParaRPr lang="en-CA"/>
          </a:p>
        </p:txBody>
      </p:sp>
    </p:spTree>
    <p:extLst>
      <p:ext uri="{BB962C8B-B14F-4D97-AF65-F5344CB8AC3E}">
        <p14:creationId xmlns:p14="http://schemas.microsoft.com/office/powerpoint/2010/main" val="19651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Focus on relationships not “facts.” </a:t>
            </a:r>
            <a:r>
              <a:rPr lang="en-CA" sz="1200" kern="1200" dirty="0" smtClean="0">
                <a:solidFill>
                  <a:schemeClr val="tx1"/>
                </a:solidFill>
                <a:effectLst/>
                <a:latin typeface="+mn-lt"/>
                <a:ea typeface="+mn-ea"/>
                <a:cs typeface="+mn-cs"/>
              </a:rPr>
              <a:t>The need to build trust between people is fundamental. This is the building block for collective action. Bringing in a group of experts to present the evidence has not proven particularly effective in addressing complex social problems like drug policy or problematic patterns of drug use. It does little to build relationship and instead</a:t>
            </a:r>
            <a:r>
              <a:rPr lang="en-CA" sz="1200" kern="1200" baseline="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Wisdom in a Box</a:t>
            </a:r>
          </a:p>
          <a:p>
            <a:r>
              <a:rPr lang="en-CA" sz="1200" kern="1200" dirty="0" smtClean="0">
                <a:solidFill>
                  <a:schemeClr val="tx1"/>
                </a:solidFill>
                <a:effectLst/>
                <a:latin typeface="+mn-lt"/>
                <a:ea typeface="+mn-ea"/>
                <a:cs typeface="+mn-cs"/>
              </a:rPr>
              <a:t>Once there was a young man who wanted to be wise so that he could be a great leader and help his people. One day he saw an elder sitting outside her house. He had observed this elder before and considered her to be wise. So he approached her and said, “What must I do to be wise so that I can become a great leader and help my people?”</a:t>
            </a:r>
          </a:p>
          <a:p>
            <a:r>
              <a:rPr lang="en-CA" sz="1200" kern="1200" dirty="0" smtClean="0">
                <a:solidFill>
                  <a:schemeClr val="tx1"/>
                </a:solidFill>
                <a:effectLst/>
                <a:latin typeface="+mn-lt"/>
                <a:ea typeface="+mn-ea"/>
                <a:cs typeface="+mn-cs"/>
              </a:rPr>
              <a:t>The elder looked at the young man for a period in silence. Then the elder picked up a small cedar box. Holding it up she asked, “How many sides do you see?”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young man looked intently at the box and counted, “One, two, three.” “I see three sides!” he said.</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elder replied, “But you are a smart young man. You have made cedar boxes, and you know this box has six sides. Yet you only see three.  Also, though you know this box has six sides, you do not know all the mystery of the cedar that forms this box. There are many things in life that you cannot hold in your hand or turn about to observe. Remember, what you see is only a part of what is. Wherever you go, whoever you meet, always be careful to listen. It is always possible that the one who speaks has seen a different side.”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~Adapted from an old story among West Coast Peoples (I think)</a:t>
            </a:r>
          </a:p>
          <a:p>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Anthropologist’s account</a:t>
            </a:r>
          </a:p>
          <a:p>
            <a:r>
              <a:rPr lang="en-CA" sz="1200" b="0" kern="1200" dirty="0" smtClean="0">
                <a:solidFill>
                  <a:schemeClr val="tx1"/>
                </a:solidFill>
                <a:effectLst/>
                <a:latin typeface="+mn-lt"/>
                <a:ea typeface="+mn-ea"/>
                <a:cs typeface="+mn-cs"/>
              </a:rPr>
              <a:t>Bohm tells the story of</a:t>
            </a:r>
            <a:r>
              <a:rPr lang="en-CA" sz="1200" b="0" kern="1200" baseline="0" dirty="0" smtClean="0">
                <a:solidFill>
                  <a:schemeClr val="tx1"/>
                </a:solidFill>
                <a:effectLst/>
                <a:latin typeface="+mn-lt"/>
                <a:ea typeface="+mn-ea"/>
                <a:cs typeface="+mn-cs"/>
              </a:rPr>
              <a:t> an early anthropologist who lived for a long period with a North American group of hunter-gathers. From time to time they would all meet together in a circle. They just talked and talked and talked, apparently to no purpose. They made no decisions. There was no leader. Everyone could participate. The meeting would go on until it finally stopped for no apparent reason and the group dispersed. Yet after that everyone seemed to know what to do – because they understood each other.</a:t>
            </a:r>
            <a:endParaRPr lang="en-CA" sz="1200" b="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A69BAC2-EDE9-4AA1-981D-7C4F925D2A4D}" type="slidenum">
              <a:rPr lang="en-CA" smtClean="0"/>
              <a:t>12</a:t>
            </a:fld>
            <a:endParaRPr lang="en-CA"/>
          </a:p>
        </p:txBody>
      </p:sp>
    </p:spTree>
    <p:extLst>
      <p:ext uri="{BB962C8B-B14F-4D97-AF65-F5344CB8AC3E}">
        <p14:creationId xmlns:p14="http://schemas.microsoft.com/office/powerpoint/2010/main" val="137773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Bring people together. </a:t>
            </a:r>
            <a:r>
              <a:rPr lang="en-CA" sz="1200" kern="1200" dirty="0" smtClean="0">
                <a:solidFill>
                  <a:schemeClr val="tx1"/>
                </a:solidFill>
                <a:effectLst/>
                <a:latin typeface="+mn-lt"/>
                <a:ea typeface="+mn-ea"/>
                <a:cs typeface="+mn-cs"/>
              </a:rPr>
              <a:t>People need multiple opportunities to talk to each other in safe environments conducive to listening in order to reach understanding. Reading clubs, philosophers’ cafes and other venues that </a:t>
            </a:r>
            <a:r>
              <a:rPr lang="en-CA" sz="1200" u="sng" kern="1200" dirty="0" smtClean="0">
                <a:solidFill>
                  <a:schemeClr val="tx1"/>
                </a:solidFill>
                <a:effectLst/>
                <a:latin typeface="+mn-lt"/>
                <a:ea typeface="+mn-ea"/>
                <a:cs typeface="+mn-cs"/>
              </a:rPr>
              <a:t>do not have decision-making agendas</a:t>
            </a:r>
            <a:r>
              <a:rPr lang="en-CA" sz="1200" kern="1200" dirty="0" smtClean="0">
                <a:solidFill>
                  <a:schemeClr val="tx1"/>
                </a:solidFill>
                <a:effectLst/>
                <a:latin typeface="+mn-lt"/>
                <a:ea typeface="+mn-ea"/>
                <a:cs typeface="+mn-cs"/>
              </a:rPr>
              <a:t> are useful for this purpose. They can provide an opportunity to explore questions and nurture conversation rather than encourage relentless and heated debate about drug-related issues.</a:t>
            </a:r>
          </a:p>
          <a:p>
            <a:pPr lvl="0"/>
            <a:r>
              <a:rPr lang="en-CA" sz="1200" b="1" kern="1200" dirty="0" smtClean="0">
                <a:solidFill>
                  <a:schemeClr val="tx1"/>
                </a:solidFill>
                <a:effectLst/>
                <a:latin typeface="+mn-lt"/>
                <a:ea typeface="+mn-ea"/>
                <a:cs typeface="+mn-cs"/>
              </a:rPr>
              <a:t>Avoid promoting simple answers. </a:t>
            </a:r>
            <a:r>
              <a:rPr lang="en-CA" sz="1200" kern="1200" dirty="0" smtClean="0">
                <a:solidFill>
                  <a:schemeClr val="tx1"/>
                </a:solidFill>
                <a:effectLst/>
                <a:latin typeface="+mn-lt"/>
                <a:ea typeface="+mn-ea"/>
                <a:cs typeface="+mn-cs"/>
              </a:rPr>
              <a:t>While simple answers may be appealing, they are rarely useful. They do little to bring people together to address complex issues like those related to drug policy and drug use. Instead they provide position statements around which competing factions can coalesce and continue arguing. We need to find ways to bring the community together, pool the various insights of the members and reach a degree of understanding that allows us to function together as a community (even when we do not always agree).</a:t>
            </a:r>
          </a:p>
          <a:p>
            <a:pPr lvl="0"/>
            <a:r>
              <a:rPr lang="en-CA" sz="1200" b="1" kern="1200" dirty="0" smtClean="0">
                <a:solidFill>
                  <a:schemeClr val="tx1"/>
                </a:solidFill>
                <a:effectLst/>
                <a:latin typeface="+mn-lt"/>
                <a:ea typeface="+mn-ea"/>
                <a:cs typeface="+mn-cs"/>
              </a:rPr>
              <a:t>Find ways to nurture inquiry. </a:t>
            </a:r>
            <a:r>
              <a:rPr lang="en-CA" sz="1200" kern="1200" dirty="0" smtClean="0">
                <a:solidFill>
                  <a:schemeClr val="tx1"/>
                </a:solidFill>
                <a:effectLst/>
                <a:latin typeface="+mn-lt"/>
                <a:ea typeface="+mn-ea"/>
                <a:cs typeface="+mn-cs"/>
              </a:rPr>
              <a:t>Despite the old adage, curiosity did not kill the cat. The openness to explore, to ask, to question is essential to gaining understanding and to moving forward as a community. Putting the focus on posing the right questions – questions around which community members can meaningfully engage – and nurturing an environment of respectful curiosity will help harness the wisdom of the community and provide needed resources for addressing community needs.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9BAC2-EDE9-4AA1-981D-7C4F925D2A4D}" type="slidenum">
              <a:rPr lang="en-CA" smtClean="0"/>
              <a:t>13</a:t>
            </a:fld>
            <a:endParaRPr lang="en-CA"/>
          </a:p>
        </p:txBody>
      </p:sp>
    </p:spTree>
    <p:extLst>
      <p:ext uri="{BB962C8B-B14F-4D97-AF65-F5344CB8AC3E}">
        <p14:creationId xmlns:p14="http://schemas.microsoft.com/office/powerpoint/2010/main" val="305955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Community dialogue can also take many forms. It is not limited to a public meeting or sitting around a table. It could involve walking tours facilitated by different members of the community. It could be an art show or a series of “ask me anything” sessions. The sky’s the limit. The only critical requirement is that it helps us listen to, and understand, each other.</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Opioid overdose deaths in British Columbia have led to the declaration of a public health emergency. But different people hold different views about how to address the emergency in our communities. No one has all the answers. Even the best efforts of recognized experts have not solved the crisis or reduced the overdoses. Now is a good time to begin having honest and open community dialogues about drugs and drug policy.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Dialogue to address the opioid crisis is far more than talking about drugs. Since addiction is not simply about drugs but results from a breakdown in the fabric or connectedness of human community, the dialogue needs to help us understand each other and build social relationships that support individual needs, preferences and autonomy. The breakdown of this integration of the community and all its members is at the root of addiction. Dialogue is an important tool in re-building this integration.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Discussion forum – what are some creative ways to foster dialogue?</a:t>
            </a:r>
          </a:p>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9BAC2-EDE9-4AA1-981D-7C4F925D2A4D}" type="slidenum">
              <a:rPr lang="en-CA" smtClean="0"/>
              <a:t>14</a:t>
            </a:fld>
            <a:endParaRPr lang="en-CA"/>
          </a:p>
        </p:txBody>
      </p:sp>
    </p:spTree>
    <p:extLst>
      <p:ext uri="{BB962C8B-B14F-4D97-AF65-F5344CB8AC3E}">
        <p14:creationId xmlns:p14="http://schemas.microsoft.com/office/powerpoint/2010/main" val="2219675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9BAC2-EDE9-4AA1-981D-7C4F925D2A4D}" type="slidenum">
              <a:rPr lang="en-CA" smtClean="0"/>
              <a:t>15</a:t>
            </a:fld>
            <a:endParaRPr lang="en-CA"/>
          </a:p>
        </p:txBody>
      </p:sp>
    </p:spTree>
    <p:extLst>
      <p:ext uri="{BB962C8B-B14F-4D97-AF65-F5344CB8AC3E}">
        <p14:creationId xmlns:p14="http://schemas.microsoft.com/office/powerpoint/2010/main" val="168841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200" dirty="0" smtClean="0"/>
          </a:p>
        </p:txBody>
      </p:sp>
      <p:sp>
        <p:nvSpPr>
          <p:cNvPr id="4" name="Slide Number Placeholder 3"/>
          <p:cNvSpPr>
            <a:spLocks noGrp="1"/>
          </p:cNvSpPr>
          <p:nvPr>
            <p:ph type="sldNum" sz="quarter" idx="10"/>
          </p:nvPr>
        </p:nvSpPr>
        <p:spPr/>
        <p:txBody>
          <a:bodyPr/>
          <a:lstStyle/>
          <a:p>
            <a:fld id="{8A69BAC2-EDE9-4AA1-981D-7C4F925D2A4D}" type="slidenum">
              <a:rPr lang="en-CA" smtClean="0"/>
              <a:t>16</a:t>
            </a:fld>
            <a:endParaRPr lang="en-CA"/>
          </a:p>
        </p:txBody>
      </p:sp>
    </p:spTree>
    <p:extLst>
      <p:ext uri="{BB962C8B-B14F-4D97-AF65-F5344CB8AC3E}">
        <p14:creationId xmlns:p14="http://schemas.microsoft.com/office/powerpoint/2010/main" val="72128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9BAC2-EDE9-4AA1-981D-7C4F925D2A4D}" type="slidenum">
              <a:rPr lang="en-CA" smtClean="0"/>
              <a:t>17</a:t>
            </a:fld>
            <a:endParaRPr lang="en-CA"/>
          </a:p>
        </p:txBody>
      </p:sp>
    </p:spTree>
    <p:extLst>
      <p:ext uri="{BB962C8B-B14F-4D97-AF65-F5344CB8AC3E}">
        <p14:creationId xmlns:p14="http://schemas.microsoft.com/office/powerpoint/2010/main" val="326822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next steps for your</a:t>
            </a:r>
            <a:r>
              <a:rPr lang="en-US" baseline="0" dirty="0" smtClean="0"/>
              <a:t> LAT?  Community?  </a:t>
            </a:r>
          </a:p>
          <a:p>
            <a:r>
              <a:rPr lang="en-US" baseline="0" dirty="0" smtClean="0"/>
              <a:t>Further ideas on peer to peer dialogue(mentor and support set up for peer leaders)</a:t>
            </a:r>
          </a:p>
          <a:p>
            <a:r>
              <a:rPr lang="en-US" baseline="0" dirty="0" smtClean="0"/>
              <a:t>How will you continue to lead in your community?  Supports required?</a:t>
            </a:r>
          </a:p>
          <a:p>
            <a:endParaRPr lang="en-US" dirty="0"/>
          </a:p>
        </p:txBody>
      </p:sp>
      <p:sp>
        <p:nvSpPr>
          <p:cNvPr id="4" name="Slide Number Placeholder 3"/>
          <p:cNvSpPr>
            <a:spLocks noGrp="1"/>
          </p:cNvSpPr>
          <p:nvPr>
            <p:ph type="sldNum" sz="quarter" idx="10"/>
          </p:nvPr>
        </p:nvSpPr>
        <p:spPr/>
        <p:txBody>
          <a:bodyPr/>
          <a:lstStyle/>
          <a:p>
            <a:fld id="{8A69BAC2-EDE9-4AA1-981D-7C4F925D2A4D}" type="slidenum">
              <a:rPr lang="en-CA" smtClean="0"/>
              <a:t>18</a:t>
            </a:fld>
            <a:endParaRPr lang="en-CA"/>
          </a:p>
        </p:txBody>
      </p:sp>
    </p:spTree>
    <p:extLst>
      <p:ext uri="{BB962C8B-B14F-4D97-AF65-F5344CB8AC3E}">
        <p14:creationId xmlns:p14="http://schemas.microsoft.com/office/powerpoint/2010/main" val="160938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69BAC2-EDE9-4AA1-981D-7C4F925D2A4D}" type="slidenum">
              <a:rPr lang="en-CA" smtClean="0"/>
              <a:t>3</a:t>
            </a:fld>
            <a:endParaRPr lang="en-CA"/>
          </a:p>
        </p:txBody>
      </p:sp>
    </p:spTree>
    <p:extLst>
      <p:ext uri="{BB962C8B-B14F-4D97-AF65-F5344CB8AC3E}">
        <p14:creationId xmlns:p14="http://schemas.microsoft.com/office/powerpoint/2010/main" val="306356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Media stories like the one here remind us of the current crisis in</a:t>
            </a:r>
            <a:r>
              <a:rPr lang="en-CA" baseline="0" dirty="0" smtClean="0"/>
              <a:t> our communities. They also remind us that, for all our best efforts,</a:t>
            </a:r>
            <a:r>
              <a:rPr lang="en-CA" dirty="0" smtClean="0"/>
              <a:t> we are not having much impact.</a:t>
            </a:r>
          </a:p>
          <a:p>
            <a:endParaRPr lang="en-CA" dirty="0" smtClean="0"/>
          </a:p>
          <a:p>
            <a:r>
              <a:rPr lang="en-CA" dirty="0" smtClean="0"/>
              <a:t>But there is something more here … These news stories often betray our assumptions</a:t>
            </a:r>
            <a:r>
              <a:rPr lang="en-CA" baseline="0" dirty="0" smtClean="0"/>
              <a:t> – some of which we may need to question. In this case there is the assumption that the issue is a lack of awareness of risk – which may or may not be true. We are too quick to blame all our woes on a lack of knowledge when deeper issues may be in play.</a:t>
            </a:r>
          </a:p>
          <a:p>
            <a:endParaRPr lang="en-CA" baseline="0" dirty="0" smtClean="0"/>
          </a:p>
          <a:p>
            <a:r>
              <a:rPr lang="en-CA" baseline="0" dirty="0" smtClean="0"/>
              <a:t>This is a good bridge to dialogue.</a:t>
            </a:r>
            <a:endParaRPr lang="en-CA" dirty="0" smtClean="0"/>
          </a:p>
          <a:p>
            <a:endParaRPr lang="en-CA" dirty="0"/>
          </a:p>
        </p:txBody>
      </p:sp>
      <p:sp>
        <p:nvSpPr>
          <p:cNvPr id="4" name="Slide Number Placeholder 3"/>
          <p:cNvSpPr>
            <a:spLocks noGrp="1"/>
          </p:cNvSpPr>
          <p:nvPr>
            <p:ph type="sldNum" sz="quarter" idx="10"/>
          </p:nvPr>
        </p:nvSpPr>
        <p:spPr/>
        <p:txBody>
          <a:bodyPr/>
          <a:lstStyle/>
          <a:p>
            <a:fld id="{8A69BAC2-EDE9-4AA1-981D-7C4F925D2A4D}" type="slidenum">
              <a:rPr lang="en-CA" smtClean="0"/>
              <a:t>4</a:t>
            </a:fld>
            <a:endParaRPr lang="en-CA"/>
          </a:p>
        </p:txBody>
      </p:sp>
    </p:spTree>
    <p:extLst>
      <p:ext uri="{BB962C8B-B14F-4D97-AF65-F5344CB8AC3E}">
        <p14:creationId xmlns:p14="http://schemas.microsoft.com/office/powerpoint/2010/main" val="79111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Why dialogue?</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According to </a:t>
            </a:r>
            <a:r>
              <a:rPr lang="en-CA" sz="1200" kern="1200" dirty="0" err="1" smtClean="0">
                <a:solidFill>
                  <a:schemeClr val="tx1"/>
                </a:solidFill>
                <a:effectLst/>
                <a:latin typeface="+mn-lt"/>
                <a:ea typeface="+mn-ea"/>
                <a:cs typeface="+mn-cs"/>
              </a:rPr>
              <a:t>Yankelovich</a:t>
            </a:r>
            <a:r>
              <a:rPr lang="en-CA" sz="1200" kern="1200" dirty="0" smtClean="0">
                <a:solidFill>
                  <a:schemeClr val="tx1"/>
                </a:solidFill>
                <a:effectLst/>
                <a:latin typeface="+mn-lt"/>
                <a:ea typeface="+mn-ea"/>
                <a:cs typeface="+mn-cs"/>
              </a:rPr>
              <a:t> in </a:t>
            </a:r>
            <a:r>
              <a:rPr lang="en-CA" sz="1200" i="1" kern="1200" dirty="0" smtClean="0">
                <a:solidFill>
                  <a:schemeClr val="tx1"/>
                </a:solidFill>
                <a:effectLst/>
                <a:latin typeface="+mn-lt"/>
                <a:ea typeface="+mn-ea"/>
                <a:cs typeface="+mn-cs"/>
              </a:rPr>
              <a:t>The Magic of Dialogue</a:t>
            </a:r>
            <a:r>
              <a:rPr lang="en-CA" sz="1200" i="1"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(1999, p.217), dialogue is needed to address the interconnected social problems in society today. He argues that modern culture has encouraged people to live and act in “silos” in</a:t>
            </a:r>
            <a:r>
              <a:rPr lang="en-CA" sz="1200" kern="1200" baseline="0" dirty="0" smtClean="0">
                <a:solidFill>
                  <a:schemeClr val="tx1"/>
                </a:solidFill>
                <a:effectLst/>
                <a:latin typeface="+mn-lt"/>
                <a:ea typeface="+mn-ea"/>
                <a:cs typeface="+mn-cs"/>
              </a:rPr>
              <a:t> which we protect ourselves against the ideas of “others.”</a:t>
            </a:r>
            <a:r>
              <a:rPr lang="en-CA" sz="1200" kern="1200" dirty="0" smtClean="0">
                <a:solidFill>
                  <a:schemeClr val="tx1"/>
                </a:solidFill>
                <a:effectLst/>
                <a:latin typeface="+mn-lt"/>
                <a:ea typeface="+mn-ea"/>
                <a:cs typeface="+mn-cs"/>
              </a:rPr>
              <a:t>. This fits with Bruce Alexander’s (2008, p.59) discussion in </a:t>
            </a:r>
            <a:r>
              <a:rPr lang="en-CA" sz="1200" i="1" kern="1200" dirty="0" smtClean="0">
                <a:solidFill>
                  <a:schemeClr val="tx1"/>
                </a:solidFill>
                <a:effectLst/>
                <a:latin typeface="+mn-lt"/>
                <a:ea typeface="+mn-ea"/>
                <a:cs typeface="+mn-cs"/>
              </a:rPr>
              <a:t>The Globalization of Addiction</a:t>
            </a:r>
            <a:r>
              <a:rPr lang="en-CA" sz="1200" i="0" kern="1200" dirty="0" smtClean="0">
                <a:solidFill>
                  <a:schemeClr val="tx1"/>
                </a:solidFill>
                <a:effectLst/>
                <a:latin typeface="+mn-lt"/>
                <a:ea typeface="+mn-ea"/>
                <a:cs typeface="+mn-cs"/>
              </a:rPr>
              <a:t> that addictions</a:t>
            </a:r>
            <a:r>
              <a:rPr lang="en-CA" sz="1200" kern="1200" dirty="0" smtClean="0">
                <a:solidFill>
                  <a:schemeClr val="tx1"/>
                </a:solidFill>
                <a:effectLst/>
                <a:latin typeface="+mn-lt"/>
                <a:ea typeface="+mn-ea"/>
                <a:cs typeface="+mn-cs"/>
              </a:rPr>
              <a:t> spring from psychosocial dislocation brought about by the modern free-market system – a breakdown in the complex human need “to be free but to still belong.”</a:t>
            </a:r>
          </a:p>
          <a:p>
            <a:pPr lvl="1"/>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Others agree that society is currently disconnected and that problems on a social level such as poverty, inequality, homelessness, discrimination, and the crime, problematic drug use, and violence that goes with it stem from the same place – a lack</a:t>
            </a:r>
            <a:r>
              <a:rPr lang="en-CA" sz="1200" kern="1200" baseline="0" dirty="0" smtClean="0">
                <a:solidFill>
                  <a:schemeClr val="tx1"/>
                </a:solidFill>
                <a:effectLst/>
                <a:latin typeface="+mn-lt"/>
                <a:ea typeface="+mn-ea"/>
                <a:cs typeface="+mn-cs"/>
              </a:rPr>
              <a:t> of shared </a:t>
            </a:r>
            <a:r>
              <a:rPr lang="en-CA" sz="1200" kern="1200" dirty="0" smtClean="0">
                <a:solidFill>
                  <a:schemeClr val="tx1"/>
                </a:solidFill>
                <a:effectLst/>
                <a:latin typeface="+mn-lt"/>
                <a:ea typeface="+mn-ea"/>
                <a:cs typeface="+mn-cs"/>
              </a:rPr>
              <a:t>values and “the sharp decline of participation in social and civic groups.” Shared values cannot be imposed – they must evolve.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Notice </a:t>
            </a:r>
            <a:r>
              <a:rPr lang="en-CA" sz="1200" kern="1200" dirty="0" err="1" smtClean="0">
                <a:solidFill>
                  <a:schemeClr val="tx1"/>
                </a:solidFill>
                <a:effectLst/>
                <a:latin typeface="+mn-lt"/>
                <a:ea typeface="+mn-ea"/>
                <a:cs typeface="+mn-cs"/>
              </a:rPr>
              <a:t>Yankelovich’s</a:t>
            </a:r>
            <a:r>
              <a:rPr lang="en-CA" sz="1200" kern="1200" dirty="0" smtClean="0">
                <a:solidFill>
                  <a:schemeClr val="tx1"/>
                </a:solidFill>
                <a:effectLst/>
                <a:latin typeface="+mn-lt"/>
                <a:ea typeface="+mn-ea"/>
                <a:cs typeface="+mn-cs"/>
              </a:rPr>
              <a:t> point that achieving a shared understanding that provides the foundation for community requires a “special form of communication.”  This takes us to </a:t>
            </a:r>
            <a:r>
              <a:rPr lang="en-CA" sz="1200" i="1" kern="1200" dirty="0" smtClean="0">
                <a:solidFill>
                  <a:schemeClr val="tx1"/>
                </a:solidFill>
                <a:effectLst/>
                <a:latin typeface="+mn-lt"/>
                <a:ea typeface="+mn-ea"/>
                <a:cs typeface="+mn-cs"/>
              </a:rPr>
              <a:t>What</a:t>
            </a:r>
            <a:r>
              <a:rPr lang="en-CA" sz="1200" i="1" kern="1200" baseline="0" dirty="0" smtClean="0">
                <a:solidFill>
                  <a:schemeClr val="tx1"/>
                </a:solidFill>
                <a:effectLst/>
                <a:latin typeface="+mn-lt"/>
                <a:ea typeface="+mn-ea"/>
                <a:cs typeface="+mn-cs"/>
              </a:rPr>
              <a:t> is Dialogue?</a:t>
            </a:r>
            <a:endParaRPr lang="en-CA" i="1" dirty="0"/>
          </a:p>
        </p:txBody>
      </p:sp>
      <p:sp>
        <p:nvSpPr>
          <p:cNvPr id="4" name="Slide Number Placeholder 3"/>
          <p:cNvSpPr>
            <a:spLocks noGrp="1"/>
          </p:cNvSpPr>
          <p:nvPr>
            <p:ph type="sldNum" sz="quarter" idx="10"/>
          </p:nvPr>
        </p:nvSpPr>
        <p:spPr/>
        <p:txBody>
          <a:bodyPr/>
          <a:lstStyle/>
          <a:p>
            <a:fld id="{8A69BAC2-EDE9-4AA1-981D-7C4F925D2A4D}" type="slidenum">
              <a:rPr lang="en-CA" smtClean="0"/>
              <a:t>5</a:t>
            </a:fld>
            <a:endParaRPr lang="en-CA"/>
          </a:p>
        </p:txBody>
      </p:sp>
    </p:spTree>
    <p:extLst>
      <p:ext uri="{BB962C8B-B14F-4D97-AF65-F5344CB8AC3E}">
        <p14:creationId xmlns:p14="http://schemas.microsoft.com/office/powerpoint/2010/main" val="193365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What is dialogue?</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physicist, David Bohm, in his book </a:t>
            </a:r>
            <a:r>
              <a:rPr lang="en-CA" sz="1200" i="1" kern="1200" dirty="0" smtClean="0">
                <a:solidFill>
                  <a:schemeClr val="tx1"/>
                </a:solidFill>
                <a:effectLst/>
                <a:latin typeface="+mn-lt"/>
                <a:ea typeface="+mn-ea"/>
                <a:cs typeface="+mn-cs"/>
              </a:rPr>
              <a:t>On Dialogue</a:t>
            </a:r>
            <a:r>
              <a:rPr lang="en-CA" sz="1200" i="0" kern="12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describes this “special form of communication” as “not playing a game against each other, but with each other.”</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Dialogue is a method of communication that involves two-way conversations where people not only speak to each other but also really </a:t>
            </a:r>
            <a:r>
              <a:rPr lang="en-CA" sz="1200" i="1" kern="1200" dirty="0" smtClean="0">
                <a:solidFill>
                  <a:schemeClr val="tx1"/>
                </a:solidFill>
                <a:effectLst/>
                <a:latin typeface="+mn-lt"/>
                <a:ea typeface="+mn-ea"/>
                <a:cs typeface="+mn-cs"/>
              </a:rPr>
              <a:t>listen </a:t>
            </a:r>
            <a:r>
              <a:rPr lang="en-CA" sz="1200" kern="1200" dirty="0" smtClean="0">
                <a:solidFill>
                  <a:schemeClr val="tx1"/>
                </a:solidFill>
                <a:effectLst/>
                <a:latin typeface="+mn-lt"/>
                <a:ea typeface="+mn-ea"/>
                <a:cs typeface="+mn-cs"/>
              </a:rPr>
              <a:t>with the goal to leave the conversation with a better understanding on the topic and the different perspectives that make up a community. It is not winning an argument or getting parties</a:t>
            </a:r>
            <a:r>
              <a:rPr lang="en-CA" sz="1200" kern="1200" baseline="0" dirty="0" smtClean="0">
                <a:solidFill>
                  <a:schemeClr val="tx1"/>
                </a:solidFill>
                <a:effectLst/>
                <a:latin typeface="+mn-lt"/>
                <a:ea typeface="+mn-ea"/>
                <a:cs typeface="+mn-cs"/>
              </a:rPr>
              <a:t> to agree.</a:t>
            </a:r>
          </a:p>
          <a:p>
            <a:pPr lvl="0"/>
            <a:endParaRPr lang="en-CA" sz="1200" kern="1200" baseline="0" dirty="0" smtClean="0">
              <a:solidFill>
                <a:schemeClr val="tx1"/>
              </a:solidFill>
              <a:effectLst/>
              <a:latin typeface="+mn-lt"/>
              <a:ea typeface="+mn-ea"/>
              <a:cs typeface="+mn-cs"/>
            </a:endParaRPr>
          </a:p>
          <a:p>
            <a:pPr lvl="0"/>
            <a:r>
              <a:rPr lang="en-CA" sz="1200" kern="1200" baseline="0" dirty="0" smtClean="0">
                <a:solidFill>
                  <a:schemeClr val="tx1"/>
                </a:solidFill>
                <a:effectLst/>
                <a:latin typeface="+mn-lt"/>
                <a:ea typeface="+mn-ea"/>
                <a:cs typeface="+mn-cs"/>
              </a:rPr>
              <a:t>The goal of different forms of conversation vary:</a:t>
            </a:r>
            <a:endParaRPr lang="en-CA"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Debate – win argument</a:t>
            </a:r>
          </a:p>
          <a:p>
            <a:pPr lvl="1"/>
            <a:r>
              <a:rPr lang="en-CA" sz="1200" kern="1200" dirty="0" smtClean="0">
                <a:solidFill>
                  <a:schemeClr val="tx1"/>
                </a:solidFill>
                <a:effectLst/>
                <a:latin typeface="+mn-lt"/>
                <a:ea typeface="+mn-ea"/>
                <a:cs typeface="+mn-cs"/>
              </a:rPr>
              <a:t>Persuasion – win over</a:t>
            </a:r>
          </a:p>
          <a:p>
            <a:pPr lvl="1"/>
            <a:r>
              <a:rPr lang="en-CA" sz="1200" kern="1200" dirty="0" smtClean="0">
                <a:solidFill>
                  <a:schemeClr val="tx1"/>
                </a:solidFill>
                <a:effectLst/>
                <a:latin typeface="+mn-lt"/>
                <a:ea typeface="+mn-ea"/>
                <a:cs typeface="+mn-cs"/>
              </a:rPr>
              <a:t>Negotiation</a:t>
            </a:r>
            <a:r>
              <a:rPr lang="en-CA" sz="1200" kern="1200" baseline="0" dirty="0" smtClean="0">
                <a:solidFill>
                  <a:schemeClr val="tx1"/>
                </a:solidFill>
                <a:effectLst/>
                <a:latin typeface="+mn-lt"/>
                <a:ea typeface="+mn-ea"/>
                <a:cs typeface="+mn-cs"/>
              </a:rPr>
              <a:t> – settlement</a:t>
            </a:r>
          </a:p>
          <a:p>
            <a:pPr lvl="1"/>
            <a:r>
              <a:rPr lang="en-CA" sz="1200" kern="1200" baseline="0" dirty="0" smtClean="0">
                <a:solidFill>
                  <a:schemeClr val="tx1"/>
                </a:solidFill>
                <a:effectLst/>
                <a:latin typeface="+mn-lt"/>
                <a:ea typeface="+mn-ea"/>
                <a:cs typeface="+mn-cs"/>
              </a:rPr>
              <a:t>Dialogue – understanding</a:t>
            </a:r>
          </a:p>
          <a:p>
            <a:pPr lvl="0"/>
            <a:endParaRPr lang="en-CA" sz="1200" kern="1200" baseline="0" dirty="0" smtClean="0">
              <a:solidFill>
                <a:schemeClr val="tx1"/>
              </a:solidFill>
              <a:effectLst/>
              <a:latin typeface="+mn-lt"/>
              <a:ea typeface="+mn-ea"/>
              <a:cs typeface="+mn-cs"/>
            </a:endParaRPr>
          </a:p>
          <a:p>
            <a:pPr lvl="0"/>
            <a:r>
              <a:rPr lang="en-CA" sz="1200" kern="1200" baseline="0" dirty="0" smtClean="0">
                <a:solidFill>
                  <a:schemeClr val="tx1"/>
                </a:solidFill>
                <a:effectLst/>
                <a:latin typeface="+mn-lt"/>
                <a:ea typeface="+mn-ea"/>
                <a:cs typeface="+mn-cs"/>
              </a:rPr>
              <a:t>In dialogue we need to suspend our judgements and assumptions “during the conversation.” </a:t>
            </a:r>
            <a:r>
              <a:rPr lang="en-CA" sz="1200" kern="1200" dirty="0" smtClean="0">
                <a:solidFill>
                  <a:schemeClr val="tx1"/>
                </a:solidFill>
                <a:effectLst/>
                <a:latin typeface="+mn-lt"/>
                <a:ea typeface="+mn-ea"/>
                <a:cs typeface="+mn-cs"/>
              </a:rPr>
              <a:t>In dialogue we need to hear the voices of those whose “language, meaning systems, and social locations are different from our own through conversation with members of opposing views.”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For </a:t>
            </a:r>
            <a:r>
              <a:rPr lang="en-CA" sz="1200" kern="1200" dirty="0" err="1" smtClean="0">
                <a:solidFill>
                  <a:schemeClr val="tx1"/>
                </a:solidFill>
                <a:effectLst/>
                <a:latin typeface="+mn-lt"/>
                <a:ea typeface="+mn-ea"/>
                <a:cs typeface="+mn-cs"/>
              </a:rPr>
              <a:t>Gadamer</a:t>
            </a:r>
            <a:r>
              <a:rPr lang="en-CA" sz="1200" kern="1200" dirty="0" smtClean="0">
                <a:solidFill>
                  <a:schemeClr val="tx1"/>
                </a:solidFill>
                <a:effectLst/>
                <a:latin typeface="+mn-lt"/>
                <a:ea typeface="+mn-ea"/>
                <a:cs typeface="+mn-cs"/>
              </a:rPr>
              <a:t> (</a:t>
            </a:r>
            <a:r>
              <a:rPr lang="en-CA" sz="1200" i="1" kern="1200" dirty="0" smtClean="0">
                <a:solidFill>
                  <a:schemeClr val="tx1"/>
                </a:solidFill>
                <a:effectLst/>
                <a:latin typeface="+mn-lt"/>
                <a:ea typeface="+mn-ea"/>
                <a:cs typeface="+mn-cs"/>
              </a:rPr>
              <a:t>Truth and </a:t>
            </a:r>
            <a:r>
              <a:rPr lang="en-CA" sz="1200" i="0" kern="1200" dirty="0" smtClean="0">
                <a:solidFill>
                  <a:schemeClr val="tx1"/>
                </a:solidFill>
                <a:effectLst/>
                <a:latin typeface="+mn-lt"/>
                <a:ea typeface="+mn-ea"/>
                <a:cs typeface="+mn-cs"/>
              </a:rPr>
              <a:t>Method 1989</a:t>
            </a:r>
            <a:r>
              <a:rPr lang="en-CA" sz="1200" kern="1200" dirty="0" smtClean="0">
                <a:solidFill>
                  <a:schemeClr val="tx1"/>
                </a:solidFill>
                <a:effectLst/>
                <a:latin typeface="+mn-lt"/>
                <a:ea typeface="+mn-ea"/>
                <a:cs typeface="+mn-cs"/>
              </a:rPr>
              <a:t>, p.383), dialogue (“genuine conversation”) cannot be “conducted” as “no one knows in advance what will ‘come out’ of a conversation.” </a:t>
            </a:r>
            <a:endParaRPr lang="en-CA" dirty="0"/>
          </a:p>
        </p:txBody>
      </p:sp>
      <p:sp>
        <p:nvSpPr>
          <p:cNvPr id="4" name="Slide Number Placeholder 3"/>
          <p:cNvSpPr>
            <a:spLocks noGrp="1"/>
          </p:cNvSpPr>
          <p:nvPr>
            <p:ph type="sldNum" sz="quarter" idx="10"/>
          </p:nvPr>
        </p:nvSpPr>
        <p:spPr/>
        <p:txBody>
          <a:bodyPr/>
          <a:lstStyle/>
          <a:p>
            <a:fld id="{8A69BAC2-EDE9-4AA1-981D-7C4F925D2A4D}" type="slidenum">
              <a:rPr lang="en-CA" smtClean="0"/>
              <a:t>6</a:t>
            </a:fld>
            <a:endParaRPr lang="en-CA"/>
          </a:p>
        </p:txBody>
      </p:sp>
    </p:spTree>
    <p:extLst>
      <p:ext uri="{BB962C8B-B14F-4D97-AF65-F5344CB8AC3E}">
        <p14:creationId xmlns:p14="http://schemas.microsoft.com/office/powerpoint/2010/main" val="428676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err="1" smtClean="0">
                <a:solidFill>
                  <a:schemeClr val="tx1"/>
                </a:solidFill>
                <a:effectLst/>
                <a:latin typeface="+mn-lt"/>
                <a:ea typeface="+mn-ea"/>
                <a:cs typeface="+mn-cs"/>
              </a:rPr>
              <a:t>Gadamer</a:t>
            </a:r>
            <a:r>
              <a:rPr lang="en-CA" sz="1200" kern="1200" dirty="0" smtClean="0">
                <a:solidFill>
                  <a:schemeClr val="tx1"/>
                </a:solidFill>
                <a:effectLst/>
                <a:latin typeface="+mn-lt"/>
                <a:ea typeface="+mn-ea"/>
                <a:cs typeface="+mn-cs"/>
              </a:rPr>
              <a:t> (1989) emphasized three important considerations in relation to a genuine conversation: openness to the other’s position, the essence of questioning, and the concept of possibilities.</a:t>
            </a:r>
          </a:p>
          <a:p>
            <a:pPr lvl="0"/>
            <a:endParaRPr lang="en-CA" sz="1200" kern="1200" dirty="0" smtClean="0">
              <a:solidFill>
                <a:schemeClr val="tx1"/>
              </a:solidFill>
              <a:effectLst/>
              <a:latin typeface="+mn-lt"/>
              <a:ea typeface="+mn-ea"/>
              <a:cs typeface="+mn-cs"/>
            </a:endParaRPr>
          </a:p>
          <a:p>
            <a:pPr lvl="0"/>
            <a:r>
              <a:rPr lang="en-CA" sz="1200" u="sng" kern="1200" dirty="0" smtClean="0">
                <a:solidFill>
                  <a:schemeClr val="tx1"/>
                </a:solidFill>
                <a:effectLst/>
                <a:latin typeface="+mn-lt"/>
                <a:ea typeface="+mn-ea"/>
                <a:cs typeface="+mn-cs"/>
              </a:rPr>
              <a:t>Openness to the other </a:t>
            </a:r>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This is not easy. As McKee (2003, p.403) goes on to say, “</a:t>
            </a:r>
            <a:r>
              <a:rPr lang="en-CA" sz="1200" kern="1200" dirty="0" smtClean="0">
                <a:solidFill>
                  <a:srgbClr val="002060"/>
                </a:solidFill>
                <a:effectLst/>
                <a:latin typeface="+mn-lt"/>
                <a:ea typeface="+mn-ea"/>
                <a:cs typeface="+mn-cs"/>
              </a:rPr>
              <a:t>When we lose the capacity to look differently, our own world suddenly becomes self-evident, so </a:t>
            </a:r>
            <a:r>
              <a:rPr lang="en-CA" sz="1200" kern="1200" dirty="0" err="1" smtClean="0">
                <a:solidFill>
                  <a:srgbClr val="002060"/>
                </a:solidFill>
                <a:effectLst/>
                <a:latin typeface="+mn-lt"/>
                <a:ea typeface="+mn-ea"/>
                <a:cs typeface="+mn-cs"/>
              </a:rPr>
              <a:t>unproblematically</a:t>
            </a:r>
            <a:r>
              <a:rPr lang="en-CA" sz="1200" kern="1200" dirty="0" smtClean="0">
                <a:solidFill>
                  <a:srgbClr val="002060"/>
                </a:solidFill>
                <a:effectLst/>
                <a:latin typeface="+mn-lt"/>
                <a:ea typeface="+mn-ea"/>
                <a:cs typeface="+mn-cs"/>
              </a:rPr>
              <a:t> ‘the way it is,’ that every other way of looking at the world seems blatantly incoherent.”</a:t>
            </a:r>
          </a:p>
          <a:p>
            <a:pPr lvl="0"/>
            <a:endParaRPr lang="en-CA" sz="1200" kern="1200" dirty="0" smtClean="0">
              <a:solidFill>
                <a:srgbClr val="00206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For McKee, “Real dialogue depends on us being passionately committed to our own world, and simultaneously, passionately interested in other worlds. It is possible to work for the realization of our values and interests, but to do so in a way that remains continuously open to inquiry and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is not relativism (every</a:t>
            </a:r>
            <a:r>
              <a:rPr lang="en-CA" sz="1200" kern="1200" baseline="0" dirty="0" smtClean="0">
                <a:solidFill>
                  <a:schemeClr val="tx1"/>
                </a:solidFill>
                <a:effectLst/>
                <a:latin typeface="+mn-lt"/>
                <a:ea typeface="+mn-ea"/>
                <a:cs typeface="+mn-cs"/>
              </a:rPr>
              <a:t> position is valid); nor is it politically correct politeness where we do not challenge positions. But dialogue requires we first listen and consider and understand.</a:t>
            </a:r>
            <a:endParaRPr lang="en-CA" sz="1200" kern="1200" dirty="0" smtClean="0">
              <a:solidFill>
                <a:schemeClr val="tx1"/>
              </a:solidFill>
              <a:effectLst/>
              <a:latin typeface="+mn-lt"/>
              <a:ea typeface="+mn-ea"/>
              <a:cs typeface="+mn-cs"/>
            </a:endParaRPr>
          </a:p>
          <a:p>
            <a:pPr lvl="0"/>
            <a:endParaRPr lang="en-CA" sz="1200" kern="1200" dirty="0" smtClean="0">
              <a:solidFill>
                <a:srgbClr val="002060"/>
              </a:solidFill>
              <a:effectLst/>
              <a:latin typeface="+mn-lt"/>
              <a:ea typeface="+mn-ea"/>
              <a:cs typeface="+mn-cs"/>
            </a:endParaRPr>
          </a:p>
          <a:p>
            <a:pPr lvl="0"/>
            <a:r>
              <a:rPr lang="en-CA" sz="1200" u="sng" kern="1200" dirty="0" smtClean="0">
                <a:solidFill>
                  <a:srgbClr val="002060"/>
                </a:solidFill>
                <a:effectLst/>
                <a:latin typeface="+mn-lt"/>
                <a:ea typeface="+mn-ea"/>
                <a:cs typeface="+mn-cs"/>
              </a:rPr>
              <a:t>The importance</a:t>
            </a:r>
            <a:r>
              <a:rPr lang="en-CA" sz="1200" u="sng" kern="1200" baseline="0" dirty="0" smtClean="0">
                <a:solidFill>
                  <a:srgbClr val="002060"/>
                </a:solidFill>
                <a:effectLst/>
                <a:latin typeface="+mn-lt"/>
                <a:ea typeface="+mn-ea"/>
                <a:cs typeface="+mn-cs"/>
              </a:rPr>
              <a:t> of questioning </a:t>
            </a:r>
            <a:r>
              <a:rPr lang="en-CA" sz="1200" kern="1200" baseline="0" dirty="0" smtClean="0">
                <a:solidFill>
                  <a:srgbClr val="002060"/>
                </a:solidFill>
                <a:effectLst/>
                <a:latin typeface="+mn-lt"/>
                <a:ea typeface="+mn-ea"/>
                <a:cs typeface="+mn-cs"/>
              </a:rPr>
              <a:t>- </a:t>
            </a:r>
            <a:endParaRPr lang="en-CA" sz="1200" kern="1200" dirty="0" smtClean="0">
              <a:solidFill>
                <a:srgbClr val="002060"/>
              </a:solidFill>
              <a:effectLst/>
              <a:latin typeface="+mn-lt"/>
              <a:ea typeface="+mn-ea"/>
              <a:cs typeface="+mn-cs"/>
            </a:endParaRPr>
          </a:p>
          <a:p>
            <a:pPr lvl="0"/>
            <a:r>
              <a:rPr lang="en-CA" sz="1200" kern="1200" dirty="0" smtClean="0">
                <a:solidFill>
                  <a:srgbClr val="002060"/>
                </a:solidFill>
                <a:effectLst/>
                <a:latin typeface="+mn-lt"/>
                <a:ea typeface="+mn-ea"/>
                <a:cs typeface="+mn-cs"/>
              </a:rPr>
              <a:t>Most often in our society, curiosity is replaced by dogmatic insistence on the facts as we see them. Argument replaces dialogue. </a:t>
            </a:r>
            <a:r>
              <a:rPr lang="en-CA" sz="1200" kern="1200" baseline="0" dirty="0" smtClean="0">
                <a:solidFill>
                  <a:schemeClr val="tx1"/>
                </a:solidFill>
                <a:effectLst/>
                <a:latin typeface="+mn-lt"/>
                <a:ea typeface="+mn-ea"/>
                <a:cs typeface="+mn-cs"/>
              </a:rPr>
              <a:t>In dialogue we must suspend our judgements and assumptions long enough to truly hear each other and understand the other.</a:t>
            </a:r>
            <a:endParaRPr lang="en-CA" sz="1200" kern="1200" dirty="0" smtClean="0">
              <a:solidFill>
                <a:srgbClr val="002060"/>
              </a:solidFill>
              <a:effectLst/>
              <a:latin typeface="+mn-lt"/>
              <a:ea typeface="+mn-ea"/>
              <a:cs typeface="+mn-cs"/>
            </a:endParaRPr>
          </a:p>
          <a:p>
            <a:endParaRPr lang="en-CA" dirty="0" smtClean="0">
              <a:solidFill>
                <a:srgbClr val="002060"/>
              </a:solidFill>
            </a:endParaRPr>
          </a:p>
          <a:p>
            <a:r>
              <a:rPr lang="en-CA" u="sng" dirty="0" smtClean="0">
                <a:solidFill>
                  <a:srgbClr val="002060"/>
                </a:solidFill>
              </a:rPr>
              <a:t>The concept of possibility</a:t>
            </a:r>
            <a:r>
              <a:rPr lang="en-CA" u="none" baseline="0" dirty="0" smtClean="0">
                <a:solidFill>
                  <a:srgbClr val="002060"/>
                </a:solidFill>
              </a:rPr>
              <a:t> - </a:t>
            </a:r>
            <a:endParaRPr lang="en-CA" u="sng" dirty="0" smtClean="0">
              <a:solidFill>
                <a:srgbClr val="002060"/>
              </a:solidFill>
            </a:endParaRPr>
          </a:p>
          <a:p>
            <a:r>
              <a:rPr lang="en-CA" sz="1200" kern="1200" dirty="0" smtClean="0">
                <a:solidFill>
                  <a:schemeClr val="tx1"/>
                </a:solidFill>
                <a:effectLst/>
                <a:latin typeface="+mn-lt"/>
                <a:ea typeface="+mn-ea"/>
                <a:cs typeface="+mn-cs"/>
              </a:rPr>
              <a:t>In fact, Peter </a:t>
            </a:r>
            <a:r>
              <a:rPr lang="en-CA" sz="1200" kern="1200" dirty="0" err="1" smtClean="0">
                <a:solidFill>
                  <a:schemeClr val="tx1"/>
                </a:solidFill>
                <a:effectLst/>
                <a:latin typeface="+mn-lt"/>
                <a:ea typeface="+mn-ea"/>
                <a:cs typeface="+mn-cs"/>
              </a:rPr>
              <a:t>Westoby</a:t>
            </a:r>
            <a:r>
              <a:rPr lang="en-CA" sz="1200" kern="1200" dirty="0" smtClean="0">
                <a:solidFill>
                  <a:schemeClr val="tx1"/>
                </a:solidFill>
                <a:effectLst/>
                <a:latin typeface="+mn-lt"/>
                <a:ea typeface="+mn-ea"/>
                <a:cs typeface="+mn-cs"/>
              </a:rPr>
              <a:t> (2014, p.78), in recounting an actual community example, says “Some of the more promising directions emerged precisely from the points of unresolved tension and contested understanding that were highlighted in the dialogue, but from which a narrative thread emerged.”</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There</a:t>
            </a:r>
            <a:r>
              <a:rPr lang="en-CA" sz="1200" kern="1200" baseline="0" dirty="0" smtClean="0">
                <a:solidFill>
                  <a:schemeClr val="tx1"/>
                </a:solidFill>
                <a:effectLst/>
                <a:latin typeface="+mn-lt"/>
                <a:ea typeface="+mn-ea"/>
                <a:cs typeface="+mn-cs"/>
              </a:rPr>
              <a:t> is a place for expertise but too often we attempt to use it to override citizen engagement, and to dismiss the multiple frames of understanding and ways of knowing.</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9BAC2-EDE9-4AA1-981D-7C4F925D2A4D}" type="slidenum">
              <a:rPr lang="en-CA" smtClean="0"/>
              <a:t>7</a:t>
            </a:fld>
            <a:endParaRPr lang="en-CA"/>
          </a:p>
        </p:txBody>
      </p:sp>
    </p:spTree>
    <p:extLst>
      <p:ext uri="{BB962C8B-B14F-4D97-AF65-F5344CB8AC3E}">
        <p14:creationId xmlns:p14="http://schemas.microsoft.com/office/powerpoint/2010/main" val="302586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The goal of any health promotion initiative ought to be to enable people and communities “to increase control over, and to improve, their health” (Ottawa Charter for Health Promotion, 1986). With reference to Aristotle’s distinction between biological health and well-being (the ultimate goal of all human activity), “health” in the context of the Ottawa Charter needs to be understood more in terms of “well-being.” Well-being can be defined in terms of personal thriving and collective flourishing, with individuals having an experience of integrity within themselves and of integration within their communities (Buchanan, 2000).</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Likewise, Alexander (2008, p.558) says, “Psychosocial integration reconciles people’s vital needs for social belonging with their equally vital needs for individual autonomy and achievement.” For Alexander, the loss of this integration is at the root of addiction.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Real dialogue provides not only the means to a solution but is,</a:t>
            </a:r>
            <a:r>
              <a:rPr lang="en-CA" sz="1200" kern="1200" baseline="0" dirty="0" smtClean="0">
                <a:solidFill>
                  <a:schemeClr val="tx1"/>
                </a:solidFill>
                <a:effectLst/>
                <a:latin typeface="+mn-lt"/>
                <a:ea typeface="+mn-ea"/>
                <a:cs typeface="+mn-cs"/>
              </a:rPr>
              <a:t> to a large extent, the solution itself. It provides “a way in” for those who have been dislocated.</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A69BAC2-EDE9-4AA1-981D-7C4F925D2A4D}" type="slidenum">
              <a:rPr lang="en-CA" smtClean="0"/>
              <a:t>8</a:t>
            </a:fld>
            <a:endParaRPr lang="en-CA"/>
          </a:p>
        </p:txBody>
      </p:sp>
    </p:spTree>
    <p:extLst>
      <p:ext uri="{BB962C8B-B14F-4D97-AF65-F5344CB8AC3E}">
        <p14:creationId xmlns:p14="http://schemas.microsoft.com/office/powerpoint/2010/main" val="109161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Dialogue played a special role in reversing the nuclear arms race and ending the Cold War. Some years after the end of Ronald Reagan's presidency, George Shultz, who had been Reagan's secretary of state, asked Mikhail Gorbachev, former president of the Soviet Union, what the turning point in the Cold War had been.</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"Reykjavík," Gorbachev answered unhesitatingly.</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He explained that at their meeting in Reykjavík, Iceland, he and Ronald Reagan had for the first time entered into genuine dialogue with each other — a dialogue that extended far beyond their main agenda (arms control) to cover their values, assumptions, and aspirations for their two nations. Gorbachev credited this dialogue with establishing enough trust and mutual understanding to begin to reverse the nuclear arms race.</a:t>
            </a:r>
          </a:p>
          <a:p>
            <a:endParaRPr lang="en-CA" dirty="0" smtClean="0"/>
          </a:p>
          <a:p>
            <a:r>
              <a:rPr lang="en-CA" dirty="0" smtClean="0"/>
              <a:t>Turn mike over to Reg Fleming to reflect on some of this from his perspective</a:t>
            </a:r>
            <a:r>
              <a:rPr lang="en-CA" baseline="0" dirty="0" smtClean="0"/>
              <a:t> working with communities.</a:t>
            </a:r>
            <a:endParaRPr lang="en-CA" dirty="0"/>
          </a:p>
        </p:txBody>
      </p:sp>
      <p:sp>
        <p:nvSpPr>
          <p:cNvPr id="4" name="Slide Number Placeholder 3"/>
          <p:cNvSpPr>
            <a:spLocks noGrp="1"/>
          </p:cNvSpPr>
          <p:nvPr>
            <p:ph type="sldNum" sz="quarter" idx="10"/>
          </p:nvPr>
        </p:nvSpPr>
        <p:spPr/>
        <p:txBody>
          <a:bodyPr/>
          <a:lstStyle/>
          <a:p>
            <a:fld id="{8A69BAC2-EDE9-4AA1-981D-7C4F925D2A4D}" type="slidenum">
              <a:rPr lang="en-CA" smtClean="0"/>
              <a:t>9</a:t>
            </a:fld>
            <a:endParaRPr lang="en-CA"/>
          </a:p>
        </p:txBody>
      </p:sp>
    </p:spTree>
    <p:extLst>
      <p:ext uri="{BB962C8B-B14F-4D97-AF65-F5344CB8AC3E}">
        <p14:creationId xmlns:p14="http://schemas.microsoft.com/office/powerpoint/2010/main" val="359683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0" kern="1200" dirty="0" smtClean="0">
                <a:solidFill>
                  <a:schemeClr val="tx1"/>
                </a:solidFill>
                <a:effectLst/>
                <a:latin typeface="+mn-lt"/>
                <a:ea typeface="+mn-ea"/>
                <a:cs typeface="+mn-cs"/>
              </a:rPr>
              <a:t>There</a:t>
            </a:r>
            <a:r>
              <a:rPr lang="en-CA" sz="1200" b="0" kern="1200" baseline="0" dirty="0" smtClean="0">
                <a:solidFill>
                  <a:schemeClr val="tx1"/>
                </a:solidFill>
                <a:effectLst/>
                <a:latin typeface="+mn-lt"/>
                <a:ea typeface="+mn-ea"/>
                <a:cs typeface="+mn-cs"/>
              </a:rPr>
              <a:t> is no formula for dialogue, but the following are some principles drawn from the vast literature on using dialogue to build community.</a:t>
            </a:r>
          </a:p>
          <a:p>
            <a:pPr lvl="0"/>
            <a:endParaRPr lang="en-CA" sz="1200" b="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Find ways to bring everyone to the table.</a:t>
            </a:r>
            <a:r>
              <a:rPr lang="en-CA" sz="1200" kern="1200" dirty="0" smtClean="0">
                <a:solidFill>
                  <a:schemeClr val="tx1"/>
                </a:solidFill>
                <a:effectLst/>
                <a:latin typeface="+mn-lt"/>
                <a:ea typeface="+mn-ea"/>
                <a:cs typeface="+mn-cs"/>
              </a:rPr>
              <a:t> We have to move toward a spirit of celebrating diversity and away from an us-and-them orientation. It is not good enough for a group of concerned citizens to gather and discuss solutions that largely relate to others not present. This animates the concept of “nothing about us without us.”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There are two very</a:t>
            </a:r>
            <a:r>
              <a:rPr lang="en-CA" sz="1200" kern="1200" baseline="0" dirty="0" smtClean="0">
                <a:solidFill>
                  <a:schemeClr val="tx1"/>
                </a:solidFill>
                <a:effectLst/>
                <a:latin typeface="+mn-lt"/>
                <a:ea typeface="+mn-ea"/>
                <a:cs typeface="+mn-cs"/>
              </a:rPr>
              <a:t> important reason that this is so critical.</a:t>
            </a:r>
          </a:p>
          <a:p>
            <a:pPr marL="228600" lvl="0" indent="-228600">
              <a:buAutoNum type="arabicPeriod"/>
            </a:pPr>
            <a:r>
              <a:rPr lang="en-CA" sz="1200" kern="1200" baseline="0" dirty="0" smtClean="0">
                <a:solidFill>
                  <a:schemeClr val="tx1"/>
                </a:solidFill>
                <a:effectLst/>
                <a:latin typeface="+mn-lt"/>
                <a:ea typeface="+mn-ea"/>
                <a:cs typeface="+mn-cs"/>
              </a:rPr>
              <a:t>Most importantly, every citizen is an asset to the community. None of us is infallible. None of us have a complete grasp of reality. In interacting, we are not asked to trade our positions as if they were cars or something. But as we understand another way of seeing, we may find pieces that help us build greater understanding. When we close ourselves off, we risk never finding what we are looking for.</a:t>
            </a:r>
          </a:p>
          <a:p>
            <a:pPr marL="228600" lvl="0" indent="-228600">
              <a:buAutoNum type="arabicPeriod"/>
            </a:pPr>
            <a:r>
              <a:rPr lang="en-CA" sz="1200" kern="1200" baseline="0" dirty="0" smtClean="0">
                <a:solidFill>
                  <a:schemeClr val="tx1"/>
                </a:solidFill>
                <a:effectLst/>
                <a:latin typeface="+mn-lt"/>
                <a:ea typeface="+mn-ea"/>
                <a:cs typeface="+mn-cs"/>
              </a:rPr>
              <a:t>When we feel conditions are imposed on us, we are quite good at finding ways to circumvent those conditions. As a result we spend more and more resource on enforcing rules that others resist.</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Discussion forum – whose voice</a:t>
            </a:r>
            <a:r>
              <a:rPr lang="en-CA" sz="1200" kern="1200" baseline="0" dirty="0" smtClean="0">
                <a:solidFill>
                  <a:schemeClr val="tx1"/>
                </a:solidFill>
                <a:effectLst/>
                <a:latin typeface="+mn-lt"/>
                <a:ea typeface="+mn-ea"/>
                <a:cs typeface="+mn-cs"/>
              </a:rPr>
              <a:t> is currently </a:t>
            </a:r>
            <a:r>
              <a:rPr lang="en-CA" sz="1200" kern="1200" dirty="0" smtClean="0">
                <a:solidFill>
                  <a:schemeClr val="tx1"/>
                </a:solidFill>
                <a:effectLst/>
                <a:latin typeface="+mn-lt"/>
                <a:ea typeface="+mn-ea"/>
                <a:cs typeface="+mn-cs"/>
              </a:rPr>
              <a:t>not being heard in the opioids discourse in your community?</a:t>
            </a:r>
            <a:endParaRPr lang="en-CA" dirty="0"/>
          </a:p>
        </p:txBody>
      </p:sp>
      <p:sp>
        <p:nvSpPr>
          <p:cNvPr id="4" name="Slide Number Placeholder 3"/>
          <p:cNvSpPr>
            <a:spLocks noGrp="1"/>
          </p:cNvSpPr>
          <p:nvPr>
            <p:ph type="sldNum" sz="quarter" idx="10"/>
          </p:nvPr>
        </p:nvSpPr>
        <p:spPr/>
        <p:txBody>
          <a:bodyPr/>
          <a:lstStyle/>
          <a:p>
            <a:fld id="{8A69BAC2-EDE9-4AA1-981D-7C4F925D2A4D}" type="slidenum">
              <a:rPr lang="en-CA" smtClean="0"/>
              <a:t>11</a:t>
            </a:fld>
            <a:endParaRPr lang="en-CA"/>
          </a:p>
        </p:txBody>
      </p:sp>
    </p:spTree>
    <p:extLst>
      <p:ext uri="{BB962C8B-B14F-4D97-AF65-F5344CB8AC3E}">
        <p14:creationId xmlns:p14="http://schemas.microsoft.com/office/powerpoint/2010/main" val="396825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384B47-C422-43C2-85AB-3ACAA8AE1F87}" type="datetimeFigureOut">
              <a:rPr lang="en-CA" smtClean="0"/>
              <a:t>2017-08-29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241467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384B47-C422-43C2-85AB-3ACAA8AE1F87}" type="datetimeFigureOut">
              <a:rPr lang="en-CA" smtClean="0"/>
              <a:t>2017-08-29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136325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384B47-C422-43C2-85AB-3ACAA8AE1F87}" type="datetimeFigureOut">
              <a:rPr lang="en-CA" smtClean="0"/>
              <a:t>2017-08-29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104269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384B47-C422-43C2-85AB-3ACAA8AE1F87}" type="datetimeFigureOut">
              <a:rPr lang="en-CA" smtClean="0"/>
              <a:t>2017-08-29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122371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84B47-C422-43C2-85AB-3ACAA8AE1F87}" type="datetimeFigureOut">
              <a:rPr lang="en-CA" smtClean="0"/>
              <a:t>2017-08-29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283060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384B47-C422-43C2-85AB-3ACAA8AE1F87}" type="datetimeFigureOut">
              <a:rPr lang="en-CA" smtClean="0"/>
              <a:t>2017-08-29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63618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384B47-C422-43C2-85AB-3ACAA8AE1F87}" type="datetimeFigureOut">
              <a:rPr lang="en-CA" smtClean="0"/>
              <a:t>2017-08-29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12938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384B47-C422-43C2-85AB-3ACAA8AE1F87}" type="datetimeFigureOut">
              <a:rPr lang="en-CA" smtClean="0"/>
              <a:t>2017-08-29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231821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B47-C422-43C2-85AB-3ACAA8AE1F87}" type="datetimeFigureOut">
              <a:rPr lang="en-CA" smtClean="0"/>
              <a:t>2017-08-29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310267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84B47-C422-43C2-85AB-3ACAA8AE1F87}" type="datetimeFigureOut">
              <a:rPr lang="en-CA" smtClean="0"/>
              <a:t>2017-08-29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197684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84B47-C422-43C2-85AB-3ACAA8AE1F87}" type="datetimeFigureOut">
              <a:rPr lang="en-CA" smtClean="0"/>
              <a:t>2017-08-29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69BD7E-9232-4FF9-84A6-308741019A61}" type="slidenum">
              <a:rPr lang="en-CA" smtClean="0"/>
              <a:t>‹#›</a:t>
            </a:fld>
            <a:endParaRPr lang="en-CA"/>
          </a:p>
        </p:txBody>
      </p:sp>
    </p:spTree>
    <p:extLst>
      <p:ext uri="{BB962C8B-B14F-4D97-AF65-F5344CB8AC3E}">
        <p14:creationId xmlns:p14="http://schemas.microsoft.com/office/powerpoint/2010/main" val="185746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84B47-C422-43C2-85AB-3ACAA8AE1F87}" type="datetimeFigureOut">
              <a:rPr lang="en-CA" smtClean="0"/>
              <a:t>2017-08-29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9BD7E-9232-4FF9-84A6-308741019A61}" type="slidenum">
              <a:rPr lang="en-CA" smtClean="0"/>
              <a:t>‹#›</a:t>
            </a:fld>
            <a:endParaRPr lang="en-CA"/>
          </a:p>
        </p:txBody>
      </p:sp>
    </p:spTree>
    <p:extLst>
      <p:ext uri="{BB962C8B-B14F-4D97-AF65-F5344CB8AC3E}">
        <p14:creationId xmlns:p14="http://schemas.microsoft.com/office/powerpoint/2010/main" val="4167512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vic.ca/research/centres/carbc/about/news/current/opioid-dialogue-call.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carbcvan@uvic.ca"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6886" y="340659"/>
            <a:ext cx="7584141" cy="3169304"/>
          </a:xfrm>
        </p:spPr>
        <p:txBody>
          <a:bodyPr>
            <a:normAutofit fontScale="90000"/>
          </a:bodyPr>
          <a:lstStyle/>
          <a:p>
            <a:r>
              <a:rPr lang="en-US" dirty="0" smtClean="0">
                <a:solidFill>
                  <a:schemeClr val="accent2"/>
                </a:solidFill>
              </a:rPr>
              <a:t>Building Bridges: Using Community Dialogue to Create Understanding About Drugs</a:t>
            </a:r>
            <a:endParaRPr lang="en-US" dirty="0">
              <a:solidFill>
                <a:schemeClr val="accent2"/>
              </a:solidFill>
            </a:endParaRPr>
          </a:p>
        </p:txBody>
      </p:sp>
      <p:sp>
        <p:nvSpPr>
          <p:cNvPr id="3" name="Subtitle 2"/>
          <p:cNvSpPr>
            <a:spLocks noGrp="1"/>
          </p:cNvSpPr>
          <p:nvPr>
            <p:ph type="subTitle" idx="1"/>
          </p:nvPr>
        </p:nvSpPr>
        <p:spPr>
          <a:xfrm>
            <a:off x="4276156" y="3799261"/>
            <a:ext cx="6705600" cy="2244285"/>
          </a:xfrm>
        </p:spPr>
        <p:txBody>
          <a:bodyPr>
            <a:normAutofit/>
          </a:bodyPr>
          <a:lstStyle/>
          <a:p>
            <a:r>
              <a:rPr lang="en-US" dirty="0" smtClean="0"/>
              <a:t>CYMHSU Collaborative Webinar</a:t>
            </a:r>
          </a:p>
          <a:p>
            <a:r>
              <a:rPr lang="en-US" dirty="0" smtClean="0"/>
              <a:t>April 25, 2017</a:t>
            </a:r>
          </a:p>
          <a:p>
            <a:r>
              <a:rPr lang="en-US" dirty="0" smtClean="0"/>
              <a:t>2-3:30pm</a:t>
            </a:r>
          </a:p>
          <a:p>
            <a:r>
              <a:rPr lang="en-US" dirty="0" smtClean="0"/>
              <a:t>Lead Presenter: Dan </a:t>
            </a:r>
            <a:r>
              <a:rPr lang="en-US" dirty="0" err="1" smtClean="0"/>
              <a:t>Reist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183" r="58166"/>
          <a:stretch/>
        </p:blipFill>
        <p:spPr>
          <a:xfrm>
            <a:off x="0" y="0"/>
            <a:ext cx="3168456" cy="6858000"/>
          </a:xfrm>
          <a:prstGeom prst="rect">
            <a:avLst/>
          </a:prstGeom>
        </p:spPr>
      </p:pic>
    </p:spTree>
    <p:extLst>
      <p:ext uri="{BB962C8B-B14F-4D97-AF65-F5344CB8AC3E}">
        <p14:creationId xmlns:p14="http://schemas.microsoft.com/office/powerpoint/2010/main" val="4199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48640" y="365125"/>
            <a:ext cx="11282289" cy="6091946"/>
          </a:xfrm>
        </p:spPr>
        <p:txBody>
          <a:bodyPr/>
          <a:lstStyle/>
          <a:p>
            <a:pPr algn="ctr"/>
            <a:r>
              <a:rPr lang="en-US" dirty="0" smtClean="0"/>
              <a:t> </a:t>
            </a:r>
            <a:r>
              <a:rPr lang="en-US" dirty="0" smtClean="0">
                <a:solidFill>
                  <a:schemeClr val="accent2"/>
                </a:solidFill>
              </a:rPr>
              <a:t>Examples &amp; Discussion</a:t>
            </a:r>
            <a:endParaRPr lang="en-US" dirty="0">
              <a:solidFill>
                <a:schemeClr val="accent2"/>
              </a:solidFill>
            </a:endParaRPr>
          </a:p>
        </p:txBody>
      </p:sp>
    </p:spTree>
    <p:extLst>
      <p:ext uri="{BB962C8B-B14F-4D97-AF65-F5344CB8AC3E}">
        <p14:creationId xmlns:p14="http://schemas.microsoft.com/office/powerpoint/2010/main" val="182525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000" dirty="0"/>
              <a:t>Find ways to bring </a:t>
            </a:r>
            <a:r>
              <a:rPr lang="en-CA" sz="4000" u="sng" dirty="0" smtClean="0"/>
              <a:t>everyone</a:t>
            </a:r>
            <a:r>
              <a:rPr lang="en-CA" sz="4000" dirty="0" smtClean="0"/>
              <a:t> to </a:t>
            </a:r>
            <a:r>
              <a:rPr lang="en-CA" sz="4000" dirty="0"/>
              <a:t>the table</a:t>
            </a:r>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CA" dirty="0" smtClean="0"/>
              <a:t>Every member of the community is an asset</a:t>
            </a:r>
          </a:p>
          <a:p>
            <a:pPr marL="342900" indent="-342900">
              <a:buFont typeface="Arial" panose="020B0604020202020204" pitchFamily="34" charset="0"/>
              <a:buChar char="•"/>
            </a:pPr>
            <a:r>
              <a:rPr lang="en-CA" dirty="0" smtClean="0"/>
              <a:t>People are more likely to support things they have helped shape</a:t>
            </a:r>
            <a:endParaRPr lang="en-CA" dirty="0"/>
          </a:p>
        </p:txBody>
      </p:sp>
    </p:spTree>
    <p:extLst>
      <p:ext uri="{BB962C8B-B14F-4D97-AF65-F5344CB8AC3E}">
        <p14:creationId xmlns:p14="http://schemas.microsoft.com/office/powerpoint/2010/main" val="102305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cedar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25159">
            <a:off x="1856921" y="3316657"/>
            <a:ext cx="2871923" cy="28719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1954212"/>
          </a:xfrm>
        </p:spPr>
        <p:txBody>
          <a:bodyPr>
            <a:normAutofit/>
          </a:bodyPr>
          <a:lstStyle/>
          <a:p>
            <a:r>
              <a:rPr lang="en-CA" sz="4000" dirty="0"/>
              <a:t>Focus on relationships not “</a:t>
            </a:r>
            <a:r>
              <a:rPr lang="en-CA" sz="4000" dirty="0" smtClean="0"/>
              <a:t>facts” – understanding not action </a:t>
            </a:r>
            <a:endParaRPr lang="en-CA" sz="4000" dirty="0"/>
          </a:p>
        </p:txBody>
      </p:sp>
      <p:pic>
        <p:nvPicPr>
          <p:cNvPr id="5" name="Picture 4"/>
          <p:cNvPicPr>
            <a:picLocks noChangeAspect="1"/>
          </p:cNvPicPr>
          <p:nvPr/>
        </p:nvPicPr>
        <p:blipFill>
          <a:blip r:embed="rId4"/>
          <a:stretch>
            <a:fillRect/>
          </a:stretch>
        </p:blipFill>
        <p:spPr>
          <a:xfrm>
            <a:off x="7824787" y="3681056"/>
            <a:ext cx="2143125" cy="2143125"/>
          </a:xfrm>
          <a:prstGeom prst="rect">
            <a:avLst/>
          </a:prstGeom>
        </p:spPr>
      </p:pic>
    </p:spTree>
    <p:extLst>
      <p:ext uri="{BB962C8B-B14F-4D97-AF65-F5344CB8AC3E}">
        <p14:creationId xmlns:p14="http://schemas.microsoft.com/office/powerpoint/2010/main" val="148016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000" dirty="0"/>
              <a:t>Having honest, open conversations is </a:t>
            </a:r>
            <a:r>
              <a:rPr lang="en-CA" sz="4000" dirty="0" smtClean="0"/>
              <a:t>more </a:t>
            </a:r>
            <a:r>
              <a:rPr lang="en-CA" sz="4000" dirty="0"/>
              <a:t>useful than telling others what to do or what to think</a:t>
            </a:r>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CA" dirty="0" smtClean="0"/>
              <a:t>Bring people together – create opportunities in safe settings</a:t>
            </a:r>
          </a:p>
          <a:p>
            <a:pPr marL="342900" indent="-342900">
              <a:buFont typeface="Arial" panose="020B0604020202020204" pitchFamily="34" charset="0"/>
              <a:buChar char="•"/>
            </a:pPr>
            <a:r>
              <a:rPr lang="en-CA" dirty="0" smtClean="0"/>
              <a:t>Find good questions – no need to have answers</a:t>
            </a:r>
          </a:p>
          <a:p>
            <a:pPr marL="342900" indent="-342900">
              <a:buFont typeface="Arial" panose="020B0604020202020204" pitchFamily="34" charset="0"/>
              <a:buChar char="•"/>
            </a:pPr>
            <a:r>
              <a:rPr lang="en-CA" dirty="0" smtClean="0"/>
              <a:t>Help people listen to each other</a:t>
            </a:r>
            <a:endParaRPr lang="en-CA" dirty="0"/>
          </a:p>
        </p:txBody>
      </p:sp>
    </p:spTree>
    <p:extLst>
      <p:ext uri="{BB962C8B-B14F-4D97-AF65-F5344CB8AC3E}">
        <p14:creationId xmlns:p14="http://schemas.microsoft.com/office/powerpoint/2010/main" val="371736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25612"/>
          </a:xfrm>
        </p:spPr>
        <p:txBody>
          <a:bodyPr>
            <a:normAutofit/>
          </a:bodyPr>
          <a:lstStyle/>
          <a:p>
            <a:r>
              <a:rPr lang="en-CA" sz="4000" dirty="0" smtClean="0"/>
              <a:t>Be realistic, pragmatic and creative</a:t>
            </a:r>
            <a:endParaRPr lang="en-CA" sz="4000" dirty="0"/>
          </a:p>
        </p:txBody>
      </p:sp>
      <p:pic>
        <p:nvPicPr>
          <p:cNvPr id="4" name="Picture 3"/>
          <p:cNvPicPr>
            <a:picLocks noChangeAspect="1"/>
          </p:cNvPicPr>
          <p:nvPr/>
        </p:nvPicPr>
        <p:blipFill>
          <a:blip r:embed="rId3"/>
          <a:stretch>
            <a:fillRect/>
          </a:stretch>
        </p:blipFill>
        <p:spPr>
          <a:xfrm>
            <a:off x="3993356" y="3311421"/>
            <a:ext cx="4205288" cy="2274992"/>
          </a:xfrm>
          <a:prstGeom prst="rect">
            <a:avLst/>
          </a:prstGeom>
        </p:spPr>
      </p:pic>
    </p:spTree>
    <p:extLst>
      <p:ext uri="{BB962C8B-B14F-4D97-AF65-F5344CB8AC3E}">
        <p14:creationId xmlns:p14="http://schemas.microsoft.com/office/powerpoint/2010/main" val="222616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2"/>
                </a:solidFill>
              </a:rPr>
              <a:t>A Few Tools &amp; Tips</a:t>
            </a:r>
            <a:endParaRPr lang="en-US" dirty="0">
              <a:solidFill>
                <a:schemeClr val="accent2"/>
              </a:solidFill>
            </a:endParaRPr>
          </a:p>
        </p:txBody>
      </p:sp>
      <p:sp>
        <p:nvSpPr>
          <p:cNvPr id="3" name="Content Placeholder 2"/>
          <p:cNvSpPr>
            <a:spLocks noGrp="1"/>
          </p:cNvSpPr>
          <p:nvPr>
            <p:ph idx="1"/>
          </p:nvPr>
        </p:nvSpPr>
        <p:spPr>
          <a:xfrm>
            <a:off x="2545236" y="1913641"/>
            <a:ext cx="8808563" cy="4599700"/>
          </a:xfrm>
        </p:spPr>
        <p:txBody>
          <a:bodyPr>
            <a:noAutofit/>
          </a:bodyPr>
          <a:lstStyle/>
          <a:p>
            <a:r>
              <a:rPr lang="en-US" sz="3200" dirty="0" smtClean="0"/>
              <a:t>Know your community (diversity, youth)</a:t>
            </a:r>
          </a:p>
          <a:p>
            <a:r>
              <a:rPr lang="en-US" sz="3200" dirty="0" smtClean="0"/>
              <a:t>Respect – respect – respect</a:t>
            </a:r>
          </a:p>
          <a:p>
            <a:r>
              <a:rPr lang="en-US" sz="3200" dirty="0" smtClean="0"/>
              <a:t>Present material as “stimulus for conversation”</a:t>
            </a:r>
          </a:p>
          <a:p>
            <a:r>
              <a:rPr lang="en-US" sz="3200" dirty="0" smtClean="0"/>
              <a:t>Dialogue is a process not an event</a:t>
            </a:r>
          </a:p>
          <a:p>
            <a:r>
              <a:rPr lang="en-US" sz="3200" dirty="0" smtClean="0"/>
              <a:t>Plan safe environments and emphasize self care</a:t>
            </a:r>
          </a:p>
          <a:p>
            <a:r>
              <a:rPr lang="en-US" sz="3200" dirty="0"/>
              <a:t>P</a:t>
            </a:r>
            <a:r>
              <a:rPr lang="en-US" sz="3200" dirty="0" smtClean="0"/>
              <a:t>rovide info on resources</a:t>
            </a:r>
          </a:p>
        </p:txBody>
      </p:sp>
    </p:spTree>
    <p:extLst>
      <p:ext uri="{BB962C8B-B14F-4D97-AF65-F5344CB8AC3E}">
        <p14:creationId xmlns:p14="http://schemas.microsoft.com/office/powerpoint/2010/main" val="49826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A Few Tools &amp; Tips</a:t>
            </a:r>
            <a:endParaRPr lang="en-US" dirty="0"/>
          </a:p>
        </p:txBody>
      </p:sp>
      <p:sp>
        <p:nvSpPr>
          <p:cNvPr id="3" name="Content Placeholder 2"/>
          <p:cNvSpPr>
            <a:spLocks noGrp="1"/>
          </p:cNvSpPr>
          <p:nvPr>
            <p:ph idx="1"/>
          </p:nvPr>
        </p:nvSpPr>
        <p:spPr>
          <a:xfrm>
            <a:off x="838200" y="1924051"/>
            <a:ext cx="10515600" cy="4252912"/>
          </a:xfrm>
        </p:spPr>
        <p:txBody>
          <a:bodyPr>
            <a:normAutofit/>
          </a:bodyPr>
          <a:lstStyle/>
          <a:p>
            <a:pPr lvl="4"/>
            <a:r>
              <a:rPr lang="en-US" sz="3200" dirty="0" smtClean="0"/>
              <a:t>Be </a:t>
            </a:r>
            <a:r>
              <a:rPr lang="en-US" sz="3200" dirty="0"/>
              <a:t>m</a:t>
            </a:r>
            <a:r>
              <a:rPr lang="en-US" sz="3200" dirty="0" smtClean="0"/>
              <a:t>indful of physical layout (circles)</a:t>
            </a:r>
          </a:p>
          <a:p>
            <a:pPr lvl="4"/>
            <a:r>
              <a:rPr lang="en-US" sz="3200" dirty="0" smtClean="0"/>
              <a:t>Acknowledge lived experience </a:t>
            </a:r>
          </a:p>
          <a:p>
            <a:pPr lvl="4"/>
            <a:r>
              <a:rPr lang="en-US" sz="3200" dirty="0" smtClean="0"/>
              <a:t>Expect mixed emotions </a:t>
            </a:r>
          </a:p>
          <a:p>
            <a:pPr lvl="4"/>
            <a:r>
              <a:rPr lang="en-US" sz="3200" dirty="0" smtClean="0"/>
              <a:t>Others?</a:t>
            </a:r>
          </a:p>
        </p:txBody>
      </p:sp>
    </p:spTree>
    <p:extLst>
      <p:ext uri="{BB962C8B-B14F-4D97-AF65-F5344CB8AC3E}">
        <p14:creationId xmlns:p14="http://schemas.microsoft.com/office/powerpoint/2010/main" val="73968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2"/>
                </a:solidFill>
              </a:rPr>
              <a:t>An Opportunity</a:t>
            </a:r>
            <a:endParaRPr lang="en-US" dirty="0">
              <a:solidFill>
                <a:schemeClr val="accent2"/>
              </a:solidFill>
            </a:endParaRPr>
          </a:p>
        </p:txBody>
      </p:sp>
      <p:sp>
        <p:nvSpPr>
          <p:cNvPr id="3" name="Content Placeholder 2"/>
          <p:cNvSpPr>
            <a:spLocks noGrp="1"/>
          </p:cNvSpPr>
          <p:nvPr>
            <p:ph idx="1"/>
          </p:nvPr>
        </p:nvSpPr>
        <p:spPr>
          <a:xfrm>
            <a:off x="1691718" y="2004841"/>
            <a:ext cx="8808563" cy="2884602"/>
          </a:xfr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CA" sz="3200" dirty="0" smtClean="0"/>
              <a:t>Apply </a:t>
            </a:r>
            <a:r>
              <a:rPr lang="en-CA" sz="3200" dirty="0"/>
              <a:t>now for a @</a:t>
            </a:r>
            <a:r>
              <a:rPr lang="en-CA" sz="3200" dirty="0" err="1"/>
              <a:t>CARBC_UVic</a:t>
            </a:r>
            <a:r>
              <a:rPr lang="en-CA" sz="3200" dirty="0"/>
              <a:t> grant to engage your community in dialogue on opioid use and other substances</a:t>
            </a:r>
            <a:r>
              <a:rPr lang="en-CA" sz="3200" dirty="0" smtClean="0"/>
              <a:t>: </a:t>
            </a:r>
            <a:r>
              <a:rPr lang="en-CA" sz="3200" dirty="0" smtClean="0">
                <a:hlinkClick r:id="rId3"/>
              </a:rPr>
              <a:t>www.uvic.ca/research/centres/carbc/about/news/current/opioid-dialogue-call.php</a:t>
            </a:r>
            <a:r>
              <a:rPr lang="en-CA" sz="3200" dirty="0" smtClean="0"/>
              <a:t> </a:t>
            </a:r>
            <a:endParaRPr lang="en-US" sz="3200" dirty="0" smtClean="0"/>
          </a:p>
        </p:txBody>
      </p:sp>
      <p:sp>
        <p:nvSpPr>
          <p:cNvPr id="4" name="TextBox 3"/>
          <p:cNvSpPr txBox="1"/>
          <p:nvPr/>
        </p:nvSpPr>
        <p:spPr>
          <a:xfrm>
            <a:off x="1691718" y="5203596"/>
            <a:ext cx="8808563" cy="369332"/>
          </a:xfrm>
          <a:prstGeom prst="rect">
            <a:avLst/>
          </a:prstGeom>
          <a:noFill/>
        </p:spPr>
        <p:txBody>
          <a:bodyPr wrap="square" rtlCol="0">
            <a:spAutoFit/>
          </a:bodyPr>
          <a:lstStyle/>
          <a:p>
            <a:r>
              <a:rPr lang="en-CA" dirty="0" smtClean="0"/>
              <a:t>Further information and support – contact </a:t>
            </a:r>
            <a:r>
              <a:rPr lang="en-CA" dirty="0" smtClean="0">
                <a:hlinkClick r:id="rId4"/>
              </a:rPr>
              <a:t>carbcvan@uvic.ca</a:t>
            </a:r>
            <a:r>
              <a:rPr lang="en-CA" dirty="0" smtClean="0"/>
              <a:t> </a:t>
            </a:r>
            <a:endParaRPr lang="en-CA" dirty="0"/>
          </a:p>
        </p:txBody>
      </p:sp>
    </p:spTree>
    <p:extLst>
      <p:ext uri="{BB962C8B-B14F-4D97-AF65-F5344CB8AC3E}">
        <p14:creationId xmlns:p14="http://schemas.microsoft.com/office/powerpoint/2010/main" val="73227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5033" y="1867396"/>
            <a:ext cx="5107488" cy="1754326"/>
          </a:xfrm>
          <a:prstGeom prst="rect">
            <a:avLst/>
          </a:prstGeom>
          <a:noFill/>
        </p:spPr>
        <p:txBody>
          <a:bodyPr wrap="none" lIns="91440" tIns="45720" rIns="91440" bIns="45720">
            <a:spAutoFit/>
          </a:bodyPr>
          <a:lstStyle/>
          <a:p>
            <a:pPr algn="ctr"/>
            <a:r>
              <a:rPr lang="en-CA" sz="5400" b="1" cap="none" spc="0" dirty="0" smtClean="0">
                <a:ln w="22225">
                  <a:solidFill>
                    <a:schemeClr val="accent2"/>
                  </a:solidFill>
                  <a:prstDash val="solid"/>
                </a:ln>
                <a:solidFill>
                  <a:schemeClr val="accent2">
                    <a:lumMod val="40000"/>
                    <a:lumOff val="60000"/>
                  </a:schemeClr>
                </a:solidFill>
                <a:effectLst/>
              </a:rPr>
              <a:t>Questions?</a:t>
            </a:r>
          </a:p>
          <a:p>
            <a:pPr algn="ctr"/>
            <a:r>
              <a:rPr lang="en-CA" sz="5400" b="1" cap="none" spc="0" dirty="0" smtClean="0">
                <a:ln w="22225">
                  <a:solidFill>
                    <a:schemeClr val="accent2"/>
                  </a:solidFill>
                  <a:prstDash val="solid"/>
                </a:ln>
                <a:solidFill>
                  <a:schemeClr val="accent2">
                    <a:lumMod val="40000"/>
                    <a:lumOff val="60000"/>
                  </a:schemeClr>
                </a:solidFill>
                <a:effectLst/>
              </a:rPr>
              <a:t>Further Support?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17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accent2"/>
                </a:solidFill>
              </a:rPr>
              <a:t>Webinar Overview</a:t>
            </a:r>
            <a:endParaRPr lang="en-US" dirty="0">
              <a:solidFill>
                <a:schemeClr val="accent2"/>
              </a:solidFill>
            </a:endParaRPr>
          </a:p>
        </p:txBody>
      </p:sp>
      <p:sp>
        <p:nvSpPr>
          <p:cNvPr id="4" name="Content Placeholder 3"/>
          <p:cNvSpPr>
            <a:spLocks noGrp="1"/>
          </p:cNvSpPr>
          <p:nvPr>
            <p:ph idx="1"/>
          </p:nvPr>
        </p:nvSpPr>
        <p:spPr/>
        <p:txBody>
          <a:bodyPr>
            <a:noAutofit/>
          </a:bodyPr>
          <a:lstStyle/>
          <a:p>
            <a:pPr marL="0" indent="0">
              <a:buNone/>
            </a:pPr>
            <a:r>
              <a:rPr lang="en-US" sz="3600" dirty="0" smtClean="0">
                <a:solidFill>
                  <a:schemeClr val="accent2"/>
                </a:solidFill>
              </a:rPr>
              <a:t>Why are we here today?</a:t>
            </a:r>
          </a:p>
          <a:p>
            <a:pPr>
              <a:buFont typeface="Arial" charset="0"/>
              <a:buChar char="•"/>
            </a:pPr>
            <a:r>
              <a:rPr lang="en-US" sz="3600" dirty="0" smtClean="0"/>
              <a:t>LATs and their respective communities requested an opportunity to discuss and learn more about how to host an effective community dialogue on SU</a:t>
            </a:r>
          </a:p>
          <a:p>
            <a:pPr marL="0" indent="0">
              <a:buNone/>
            </a:pPr>
            <a:r>
              <a:rPr lang="en-US" sz="3600" dirty="0">
                <a:solidFill>
                  <a:schemeClr val="accent2"/>
                </a:solidFill>
              </a:rPr>
              <a:t>Webinar </a:t>
            </a:r>
            <a:r>
              <a:rPr lang="en-US" sz="3600" dirty="0" smtClean="0">
                <a:solidFill>
                  <a:schemeClr val="accent2"/>
                </a:solidFill>
              </a:rPr>
              <a:t>Aim</a:t>
            </a:r>
          </a:p>
          <a:p>
            <a:r>
              <a:rPr lang="en-US" sz="3600" dirty="0" smtClean="0"/>
              <a:t>Knowledge </a:t>
            </a:r>
            <a:r>
              <a:rPr lang="en-US" sz="3600" dirty="0"/>
              <a:t>exchange on evidence based tools and tips on how to host an effective dialogue on </a:t>
            </a:r>
            <a:r>
              <a:rPr lang="en-US" sz="3600" dirty="0" smtClean="0"/>
              <a:t>SU</a:t>
            </a:r>
            <a:endParaRPr lang="en-US" sz="3600" dirty="0"/>
          </a:p>
        </p:txBody>
      </p:sp>
    </p:spTree>
    <p:extLst>
      <p:ext uri="{BB962C8B-B14F-4D97-AF65-F5344CB8AC3E}">
        <p14:creationId xmlns:p14="http://schemas.microsoft.com/office/powerpoint/2010/main" val="32955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Agenda</a:t>
            </a:r>
            <a:endParaRPr lang="en-US" dirty="0">
              <a:solidFill>
                <a:schemeClr val="accent2"/>
              </a:solidFill>
            </a:endParaRPr>
          </a:p>
        </p:txBody>
      </p:sp>
      <p:sp>
        <p:nvSpPr>
          <p:cNvPr id="3" name="Content Placeholder 2"/>
          <p:cNvSpPr>
            <a:spLocks noGrp="1"/>
          </p:cNvSpPr>
          <p:nvPr>
            <p:ph idx="1"/>
          </p:nvPr>
        </p:nvSpPr>
        <p:spPr>
          <a:xfrm>
            <a:off x="3808428" y="1825625"/>
            <a:ext cx="7545371" cy="4351338"/>
          </a:xfrm>
        </p:spPr>
        <p:txBody>
          <a:bodyPr/>
          <a:lstStyle/>
          <a:p>
            <a:r>
              <a:rPr lang="en-US" dirty="0" smtClean="0"/>
              <a:t>Welcome and introductions</a:t>
            </a:r>
          </a:p>
          <a:p>
            <a:r>
              <a:rPr lang="en-US" dirty="0" smtClean="0"/>
              <a:t>Purpose of the webinar</a:t>
            </a:r>
          </a:p>
          <a:p>
            <a:r>
              <a:rPr lang="en-US" dirty="0" smtClean="0"/>
              <a:t>Understanding dialogue</a:t>
            </a:r>
          </a:p>
          <a:p>
            <a:r>
              <a:rPr lang="en-US" dirty="0" smtClean="0"/>
              <a:t>Examples of conversations</a:t>
            </a:r>
          </a:p>
          <a:p>
            <a:r>
              <a:rPr lang="en-US" dirty="0" smtClean="0"/>
              <a:t>The “nuts and bolts” – Nurturing dialogue</a:t>
            </a:r>
          </a:p>
          <a:p>
            <a:r>
              <a:rPr lang="en-US" dirty="0" smtClean="0"/>
              <a:t>Resources</a:t>
            </a:r>
          </a:p>
          <a:p>
            <a:r>
              <a:rPr lang="en-US" dirty="0" smtClean="0"/>
              <a:t>Q and A</a:t>
            </a:r>
          </a:p>
          <a:p>
            <a:r>
              <a:rPr lang="en-US" dirty="0" smtClean="0"/>
              <a:t>Closing</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0938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9" y="2720755"/>
            <a:ext cx="6162675" cy="1325563"/>
          </a:xfrm>
        </p:spPr>
        <p:txBody>
          <a:bodyPr>
            <a:normAutofit/>
          </a:bodyPr>
          <a:lstStyle/>
          <a:p>
            <a:pPr algn="ctr"/>
            <a:r>
              <a:rPr lang="en-US" dirty="0" smtClean="0">
                <a:solidFill>
                  <a:schemeClr val="accent2"/>
                </a:solidFill>
              </a:rPr>
              <a:t>Why Now?</a:t>
            </a:r>
            <a:endParaRPr lang="en-US" dirty="0">
              <a:solidFill>
                <a:schemeClr val="accent2"/>
              </a:solidFill>
            </a:endParaRP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14438"/>
          <a:stretch/>
        </p:blipFill>
        <p:spPr>
          <a:xfrm>
            <a:off x="6685175" y="645197"/>
            <a:ext cx="3600450" cy="5476677"/>
          </a:xfrm>
          <a:prstGeom prst="rect">
            <a:avLst/>
          </a:prstGeom>
          <a:noFill/>
          <a:ln>
            <a:noFill/>
          </a:ln>
        </p:spPr>
      </p:pic>
    </p:spTree>
    <p:extLst>
      <p:ext uri="{BB962C8B-B14F-4D97-AF65-F5344CB8AC3E}">
        <p14:creationId xmlns:p14="http://schemas.microsoft.com/office/powerpoint/2010/main" val="35629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122362"/>
            <a:ext cx="9144000" cy="3278187"/>
          </a:xfrm>
        </p:spPr>
        <p:txBody>
          <a:bodyPr>
            <a:normAutofit fontScale="90000"/>
          </a:bodyPr>
          <a:lstStyle/>
          <a:p>
            <a:r>
              <a:rPr lang="en-CA" sz="2800" dirty="0" smtClean="0"/>
              <a:t/>
            </a:r>
            <a:br>
              <a:rPr lang="en-CA" sz="2800" dirty="0" smtClean="0"/>
            </a:br>
            <a:r>
              <a:rPr lang="en-CA" sz="2800" dirty="0"/>
              <a:t/>
            </a:r>
            <a:br>
              <a:rPr lang="en-CA" sz="2800" dirty="0"/>
            </a:br>
            <a:r>
              <a:rPr lang="en-CA" sz="2800" dirty="0" smtClean="0"/>
              <a:t/>
            </a:r>
            <a:br>
              <a:rPr lang="en-CA" sz="2800" dirty="0" smtClean="0"/>
            </a:br>
            <a:r>
              <a:rPr lang="en-CA" sz="2800" dirty="0"/>
              <a:t/>
            </a:r>
            <a:br>
              <a:rPr lang="en-CA" sz="2800" dirty="0"/>
            </a:br>
            <a:r>
              <a:rPr lang="en-CA" sz="2800" dirty="0" smtClean="0"/>
              <a:t/>
            </a:r>
            <a:br>
              <a:rPr lang="en-CA" sz="2800" dirty="0" smtClean="0"/>
            </a:br>
            <a:r>
              <a:rPr lang="en-CA" sz="4900" b="1" dirty="0" smtClean="0">
                <a:solidFill>
                  <a:schemeClr val="accent2"/>
                </a:solidFill>
              </a:rPr>
              <a:t>Why Dialogue?</a:t>
            </a:r>
            <a:r>
              <a:rPr lang="en-CA" sz="4900" b="1" dirty="0" smtClean="0"/>
              <a:t/>
            </a:r>
            <a:br>
              <a:rPr lang="en-CA" sz="4900" b="1" dirty="0" smtClean="0"/>
            </a:br>
            <a:r>
              <a:rPr lang="en-CA" sz="3100" dirty="0"/>
              <a:t/>
            </a:r>
            <a:br>
              <a:rPr lang="en-CA" sz="3100" dirty="0"/>
            </a:br>
            <a:r>
              <a:rPr lang="en-CA" sz="3100" dirty="0" smtClean="0"/>
              <a:t>“The </a:t>
            </a:r>
            <a:r>
              <a:rPr lang="en-CA" sz="3100" dirty="0"/>
              <a:t>act of collaboration must start with dialogue. </a:t>
            </a:r>
            <a:r>
              <a:rPr lang="en-CA" sz="3100" dirty="0" smtClean="0"/>
              <a:t/>
            </a:r>
            <a:br>
              <a:rPr lang="en-CA" sz="3100" dirty="0" smtClean="0"/>
            </a:br>
            <a:r>
              <a:rPr lang="en-CA" sz="3100" dirty="0" smtClean="0"/>
              <a:t>You </a:t>
            </a:r>
            <a:r>
              <a:rPr lang="en-CA" sz="3100" dirty="0"/>
              <a:t>cannot build relationships </a:t>
            </a:r>
            <a:r>
              <a:rPr lang="en-CA" sz="3100" dirty="0" smtClean="0"/>
              <a:t/>
            </a:r>
            <a:br>
              <a:rPr lang="en-CA" sz="3100" dirty="0" smtClean="0"/>
            </a:br>
            <a:r>
              <a:rPr lang="en-CA" sz="3100" dirty="0" smtClean="0"/>
              <a:t>without </a:t>
            </a:r>
            <a:r>
              <a:rPr lang="en-CA" sz="3100" dirty="0"/>
              <a:t>having an understanding of your potential partners, </a:t>
            </a:r>
            <a:r>
              <a:rPr lang="en-CA" sz="3100" dirty="0" smtClean="0"/>
              <a:t/>
            </a:r>
            <a:br>
              <a:rPr lang="en-CA" sz="3100" dirty="0" smtClean="0"/>
            </a:br>
            <a:r>
              <a:rPr lang="en-CA" sz="3100" dirty="0" smtClean="0"/>
              <a:t>and </a:t>
            </a:r>
            <a:r>
              <a:rPr lang="en-CA" sz="3100" dirty="0"/>
              <a:t>you cannot achieve that understanding </a:t>
            </a:r>
            <a:r>
              <a:rPr lang="en-CA" sz="3100" dirty="0" smtClean="0"/>
              <a:t/>
            </a:r>
            <a:br>
              <a:rPr lang="en-CA" sz="3100" dirty="0" smtClean="0"/>
            </a:br>
            <a:r>
              <a:rPr lang="en-CA" sz="3100" dirty="0" smtClean="0"/>
              <a:t>without </a:t>
            </a:r>
            <a:r>
              <a:rPr lang="en-CA" sz="3100" dirty="0"/>
              <a:t>a special form of communication </a:t>
            </a:r>
            <a:r>
              <a:rPr lang="en-CA" sz="3100" dirty="0" smtClean="0"/>
              <a:t/>
            </a:r>
            <a:br>
              <a:rPr lang="en-CA" sz="3100" dirty="0" smtClean="0"/>
            </a:br>
            <a:r>
              <a:rPr lang="en-CA" sz="3100" dirty="0" smtClean="0"/>
              <a:t>that </a:t>
            </a:r>
            <a:r>
              <a:rPr lang="en-CA" sz="3100" dirty="0"/>
              <a:t>goes beyond ordinary conversation</a:t>
            </a:r>
            <a:r>
              <a:rPr lang="en-CA" sz="3100" dirty="0" smtClean="0"/>
              <a:t>.”</a:t>
            </a:r>
            <a:endParaRPr lang="en-CA" sz="3100" dirty="0"/>
          </a:p>
        </p:txBody>
      </p:sp>
      <p:sp>
        <p:nvSpPr>
          <p:cNvPr id="7" name="Subtitle 6"/>
          <p:cNvSpPr>
            <a:spLocks noGrp="1"/>
          </p:cNvSpPr>
          <p:nvPr>
            <p:ph type="subTitle" idx="1"/>
          </p:nvPr>
        </p:nvSpPr>
        <p:spPr>
          <a:xfrm>
            <a:off x="1524000" y="4735513"/>
            <a:ext cx="9144000" cy="1655762"/>
          </a:xfrm>
        </p:spPr>
        <p:txBody>
          <a:bodyPr/>
          <a:lstStyle/>
          <a:p>
            <a:r>
              <a:rPr lang="en-CA" dirty="0" smtClean="0"/>
              <a:t>Daniel </a:t>
            </a:r>
            <a:r>
              <a:rPr lang="en-CA" dirty="0" err="1" smtClean="0"/>
              <a:t>Yankelovich</a:t>
            </a:r>
            <a:endParaRPr lang="en-CA" dirty="0"/>
          </a:p>
        </p:txBody>
      </p:sp>
    </p:spTree>
    <p:extLst>
      <p:ext uri="{BB962C8B-B14F-4D97-AF65-F5344CB8AC3E}">
        <p14:creationId xmlns:p14="http://schemas.microsoft.com/office/powerpoint/2010/main" val="49187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827087"/>
            <a:ext cx="9420225" cy="4373563"/>
          </a:xfrm>
        </p:spPr>
        <p:txBody>
          <a:bodyPr>
            <a:normAutofit/>
          </a:bodyPr>
          <a:lstStyle/>
          <a:p>
            <a:r>
              <a:rPr lang="en-CA" sz="4400" b="1" dirty="0" smtClean="0">
                <a:solidFill>
                  <a:schemeClr val="accent2"/>
                </a:solidFill>
              </a:rPr>
              <a:t>What is Dialogue?</a:t>
            </a:r>
            <a:r>
              <a:rPr lang="en-CA" sz="4400" b="1" dirty="0" smtClean="0"/>
              <a:t/>
            </a:r>
            <a:br>
              <a:rPr lang="en-CA" sz="4400" b="1" dirty="0" smtClean="0"/>
            </a:br>
            <a:r>
              <a:rPr lang="en-CA" sz="2800" dirty="0"/>
              <a:t/>
            </a:r>
            <a:br>
              <a:rPr lang="en-CA" sz="2800" dirty="0"/>
            </a:br>
            <a:r>
              <a:rPr lang="en-CA" sz="3100" dirty="0" smtClean="0"/>
              <a:t>In a dialogue, however, nobody is trying to win. Everybody wins if anybody wins … In a dialogue, there is no attempt to gain points, or to make your particular view prevail … </a:t>
            </a:r>
            <a:r>
              <a:rPr lang="en-CA" sz="3100" dirty="0" smtClean="0">
                <a:cs typeface="Arial" panose="020B0604020202020204" pitchFamily="34" charset="0"/>
              </a:rPr>
              <a:t>a dialogue is something more of a common participation, in which we are not playing a game against each other, but </a:t>
            </a:r>
            <a:r>
              <a:rPr lang="en-CA" sz="3100" i="1" dirty="0" smtClean="0">
                <a:cs typeface="Arial" panose="020B0604020202020204" pitchFamily="34" charset="0"/>
              </a:rPr>
              <a:t>with</a:t>
            </a:r>
            <a:r>
              <a:rPr lang="en-CA" sz="3100" dirty="0" smtClean="0">
                <a:cs typeface="Arial" panose="020B0604020202020204" pitchFamily="34" charset="0"/>
              </a:rPr>
              <a:t> each other. In dialogue, everybody wins.</a:t>
            </a:r>
            <a:endParaRPr lang="en-CA" sz="3100" dirty="0"/>
          </a:p>
        </p:txBody>
      </p:sp>
      <p:sp>
        <p:nvSpPr>
          <p:cNvPr id="3" name="Subtitle 2"/>
          <p:cNvSpPr>
            <a:spLocks noGrp="1"/>
          </p:cNvSpPr>
          <p:nvPr>
            <p:ph type="subTitle" idx="1"/>
          </p:nvPr>
        </p:nvSpPr>
        <p:spPr>
          <a:xfrm>
            <a:off x="1524000" y="5648325"/>
            <a:ext cx="9144000" cy="1152524"/>
          </a:xfrm>
        </p:spPr>
        <p:txBody>
          <a:bodyPr/>
          <a:lstStyle/>
          <a:p>
            <a:r>
              <a:rPr lang="en-CA" dirty="0" smtClean="0"/>
              <a:t>David Bohm</a:t>
            </a:r>
            <a:endParaRPr lang="en-CA" dirty="0"/>
          </a:p>
        </p:txBody>
      </p:sp>
    </p:spTree>
    <p:extLst>
      <p:ext uri="{BB962C8B-B14F-4D97-AF65-F5344CB8AC3E}">
        <p14:creationId xmlns:p14="http://schemas.microsoft.com/office/powerpoint/2010/main" val="368719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14500" y="1054100"/>
            <a:ext cx="8763000" cy="4351338"/>
          </a:xfrm>
        </p:spPr>
        <p:txBody>
          <a:bodyPr/>
          <a:lstStyle/>
          <a:p>
            <a:pPr marL="0" indent="0" algn="ctr">
              <a:buNone/>
            </a:pPr>
            <a:r>
              <a:rPr lang="en-CA" sz="4400" b="1" dirty="0" smtClean="0">
                <a:solidFill>
                  <a:schemeClr val="accent2"/>
                </a:solidFill>
                <a:latin typeface="+mj-lt"/>
              </a:rPr>
              <a:t>Three essential elements in dialogue</a:t>
            </a:r>
          </a:p>
          <a:p>
            <a:pPr marL="0" indent="0" algn="ctr">
              <a:buNone/>
            </a:pPr>
            <a:endParaRPr lang="en-CA" b="1" dirty="0" smtClean="0">
              <a:latin typeface="+mj-lt"/>
            </a:endParaRPr>
          </a:p>
          <a:p>
            <a:pPr marL="971550" lvl="1" indent="-514350" algn="ctr">
              <a:spcBef>
                <a:spcPts val="1200"/>
              </a:spcBef>
              <a:buFont typeface="+mj-lt"/>
              <a:buAutoNum type="arabicPeriod"/>
            </a:pPr>
            <a:r>
              <a:rPr lang="en-CA" sz="2800" dirty="0">
                <a:latin typeface="+mj-lt"/>
              </a:rPr>
              <a:t>O</a:t>
            </a:r>
            <a:r>
              <a:rPr lang="en-CA" sz="2800" dirty="0" smtClean="0">
                <a:latin typeface="+mj-lt"/>
              </a:rPr>
              <a:t>penness </a:t>
            </a:r>
            <a:r>
              <a:rPr lang="en-CA" sz="2800" dirty="0">
                <a:latin typeface="+mj-lt"/>
              </a:rPr>
              <a:t>to the other’s </a:t>
            </a:r>
            <a:r>
              <a:rPr lang="en-CA" sz="2800" dirty="0" smtClean="0">
                <a:latin typeface="+mj-lt"/>
              </a:rPr>
              <a:t>position</a:t>
            </a:r>
          </a:p>
          <a:p>
            <a:pPr marL="971550" lvl="1" indent="-514350" algn="ctr">
              <a:spcBef>
                <a:spcPts val="1200"/>
              </a:spcBef>
              <a:buFont typeface="+mj-lt"/>
              <a:buAutoNum type="arabicPeriod"/>
            </a:pPr>
            <a:r>
              <a:rPr lang="en-CA" sz="2800" dirty="0">
                <a:latin typeface="+mj-lt"/>
              </a:rPr>
              <a:t>T</a:t>
            </a:r>
            <a:r>
              <a:rPr lang="en-CA" sz="2800" dirty="0" smtClean="0">
                <a:latin typeface="+mj-lt"/>
              </a:rPr>
              <a:t>he importance of questioning</a:t>
            </a:r>
          </a:p>
          <a:p>
            <a:pPr marL="971550" lvl="1" indent="-514350" algn="ctr">
              <a:spcBef>
                <a:spcPts val="1200"/>
              </a:spcBef>
              <a:buFont typeface="+mj-lt"/>
              <a:buAutoNum type="arabicPeriod"/>
            </a:pPr>
            <a:r>
              <a:rPr lang="en-CA" sz="2800" dirty="0" smtClean="0">
                <a:latin typeface="+mj-lt"/>
              </a:rPr>
              <a:t>The </a:t>
            </a:r>
            <a:r>
              <a:rPr lang="en-CA" sz="2800" dirty="0">
                <a:latin typeface="+mj-lt"/>
              </a:rPr>
              <a:t>concept of </a:t>
            </a:r>
            <a:r>
              <a:rPr lang="en-CA" sz="2800" dirty="0" smtClean="0">
                <a:latin typeface="+mj-lt"/>
              </a:rPr>
              <a:t>possibilities</a:t>
            </a:r>
            <a:endParaRPr lang="en-CA" sz="2800" dirty="0">
              <a:latin typeface="+mj-lt"/>
            </a:endParaRPr>
          </a:p>
        </p:txBody>
      </p:sp>
      <p:graphicFrame>
        <p:nvGraphicFramePr>
          <p:cNvPr id="6" name="Diagram 5"/>
          <p:cNvGraphicFramePr/>
          <p:nvPr>
            <p:extLst>
              <p:ext uri="{D42A27DB-BD31-4B8C-83A1-F6EECF244321}">
                <p14:modId xmlns:p14="http://schemas.microsoft.com/office/powerpoint/2010/main" val="3641297983"/>
              </p:ext>
            </p:extLst>
          </p:nvPr>
        </p:nvGraphicFramePr>
        <p:xfrm>
          <a:off x="2032000" y="4086225"/>
          <a:ext cx="8128000" cy="168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42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931863"/>
            <a:ext cx="9144000" cy="2387600"/>
          </a:xfrm>
        </p:spPr>
        <p:txBody>
          <a:bodyPr>
            <a:normAutofit/>
          </a:bodyPr>
          <a:lstStyle/>
          <a:p>
            <a:r>
              <a:rPr lang="en-CA" sz="2800" dirty="0" smtClean="0"/>
              <a:t>The current opioid crisis provides an opportunity to explore our fears and assumptions about addiction while building the very tools needed to rebuild the foundation from which we can address the addiction problems of our society. </a:t>
            </a:r>
            <a:endParaRPr lang="en-CA" sz="2800" dirty="0"/>
          </a:p>
        </p:txBody>
      </p:sp>
      <p:graphicFrame>
        <p:nvGraphicFramePr>
          <p:cNvPr id="5" name="Diagram 4"/>
          <p:cNvGraphicFramePr/>
          <p:nvPr>
            <p:extLst>
              <p:ext uri="{D42A27DB-BD31-4B8C-83A1-F6EECF244321}">
                <p14:modId xmlns:p14="http://schemas.microsoft.com/office/powerpoint/2010/main" val="4074177406"/>
              </p:ext>
            </p:extLst>
          </p:nvPr>
        </p:nvGraphicFramePr>
        <p:xfrm>
          <a:off x="2032000" y="3829051"/>
          <a:ext cx="8128000" cy="1823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44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98439"/>
            <a:ext cx="9144000" cy="1096962"/>
          </a:xfrm>
        </p:spPr>
        <p:txBody>
          <a:bodyPr>
            <a:normAutofit/>
          </a:bodyPr>
          <a:lstStyle/>
          <a:p>
            <a:r>
              <a:rPr lang="en-CA" sz="4400" dirty="0" smtClean="0"/>
              <a:t>Dialogue and the end of the Cold War</a:t>
            </a:r>
            <a:endParaRPr lang="en-CA" sz="4400" dirty="0"/>
          </a:p>
        </p:txBody>
      </p:sp>
      <p:pic>
        <p:nvPicPr>
          <p:cNvPr id="7" name="Picture 6"/>
          <p:cNvPicPr>
            <a:picLocks noChangeAspect="1"/>
          </p:cNvPicPr>
          <p:nvPr/>
        </p:nvPicPr>
        <p:blipFill>
          <a:blip r:embed="rId3"/>
          <a:stretch>
            <a:fillRect/>
          </a:stretch>
        </p:blipFill>
        <p:spPr>
          <a:xfrm>
            <a:off x="2707793" y="1447800"/>
            <a:ext cx="6776414" cy="4962525"/>
          </a:xfrm>
          <a:prstGeom prst="rect">
            <a:avLst/>
          </a:prstGeom>
        </p:spPr>
      </p:pic>
    </p:spTree>
    <p:extLst>
      <p:ext uri="{BB962C8B-B14F-4D97-AF65-F5344CB8AC3E}">
        <p14:creationId xmlns:p14="http://schemas.microsoft.com/office/powerpoint/2010/main" val="3388477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2796</Words>
  <Application>Microsoft Office PowerPoint</Application>
  <PresentationFormat>Widescreen</PresentationFormat>
  <Paragraphs>171</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Building Bridges: Using Community Dialogue to Create Understanding About Drugs</vt:lpstr>
      <vt:lpstr>Webinar Overview</vt:lpstr>
      <vt:lpstr>Agenda</vt:lpstr>
      <vt:lpstr>Why Now?</vt:lpstr>
      <vt:lpstr>     Why Dialogue?  “The act of collaboration must start with dialogue.  You cannot build relationships  without having an understanding of your potential partners,  and you cannot achieve that understanding  without a special form of communication  that goes beyond ordinary conversation.”</vt:lpstr>
      <vt:lpstr>What is Dialogue?  In a dialogue, however, nobody is trying to win. Everybody wins if anybody wins … In a dialogue, there is no attempt to gain points, or to make your particular view prevail … a dialogue is something more of a common participation, in which we are not playing a game against each other, but with each other. In dialogue, everybody wins.</vt:lpstr>
      <vt:lpstr>PowerPoint Presentation</vt:lpstr>
      <vt:lpstr>The current opioid crisis provides an opportunity to explore our fears and assumptions about addiction while building the very tools needed to rebuild the foundation from which we can address the addiction problems of our society. </vt:lpstr>
      <vt:lpstr>Dialogue and the end of the Cold War</vt:lpstr>
      <vt:lpstr> Examples &amp; Discussion</vt:lpstr>
      <vt:lpstr>Find ways to bring everyone to the table</vt:lpstr>
      <vt:lpstr>Focus on relationships not “facts” – understanding not action </vt:lpstr>
      <vt:lpstr>Having honest, open conversations is more useful than telling others what to do or what to think</vt:lpstr>
      <vt:lpstr>Be realistic, pragmatic and creative</vt:lpstr>
      <vt:lpstr>A Few Tools &amp; Tips</vt:lpstr>
      <vt:lpstr>A Few Tools &amp; Tips</vt:lpstr>
      <vt:lpstr>An Opportunity</vt:lpstr>
      <vt:lpstr>PowerPoint Presentation</vt:lpstr>
    </vt:vector>
  </TitlesOfParts>
  <Company>University of Victoria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 of collaboration must start with dialogue.  You cannot build relationships  without having an understanding of your potential partners,  and you cannot achieve that understanding  without a special form of communication  that goes beyond ordinary conversation.</dc:title>
  <dc:creator>Dan Reist</dc:creator>
  <cp:lastModifiedBy>DY</cp:lastModifiedBy>
  <cp:revision>50</cp:revision>
  <dcterms:created xsi:type="dcterms:W3CDTF">2017-04-22T23:33:10Z</dcterms:created>
  <dcterms:modified xsi:type="dcterms:W3CDTF">2017-08-30T00:32:30Z</dcterms:modified>
</cp:coreProperties>
</file>