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20" r:id="rId2"/>
  </p:sldMasterIdLst>
  <p:notesMasterIdLst>
    <p:notesMasterId r:id="rId22"/>
  </p:notesMasterIdLst>
  <p:handoutMasterIdLst>
    <p:handoutMasterId r:id="rId23"/>
  </p:handoutMasterIdLst>
  <p:sldIdLst>
    <p:sldId id="257" r:id="rId3"/>
    <p:sldId id="264" r:id="rId4"/>
    <p:sldId id="274" r:id="rId5"/>
    <p:sldId id="266" r:id="rId6"/>
    <p:sldId id="272" r:id="rId7"/>
    <p:sldId id="275" r:id="rId8"/>
    <p:sldId id="271" r:id="rId9"/>
    <p:sldId id="273" r:id="rId10"/>
    <p:sldId id="270" r:id="rId11"/>
    <p:sldId id="278" r:id="rId12"/>
    <p:sldId id="279" r:id="rId13"/>
    <p:sldId id="280" r:id="rId14"/>
    <p:sldId id="281" r:id="rId15"/>
    <p:sldId id="282" r:id="rId16"/>
    <p:sldId id="283" r:id="rId17"/>
    <p:sldId id="276" r:id="rId18"/>
    <p:sldId id="269" r:id="rId19"/>
    <p:sldId id="268" r:id="rId20"/>
    <p:sldId id="277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9" d="100"/>
          <a:sy n="79" d="100"/>
        </p:scale>
        <p:origin x="31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57B527-9545-4A18-82C6-985C2D673EE0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6BD15E-A83F-499B-AE2F-72149146B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3393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2A402-9AEC-46CD-BFFB-8C45353B9417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D6FFF6-EFF5-46FA-B62C-F141E1274D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6670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6FFF6-EFF5-46FA-B62C-F141E1274D5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229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910080" y="1179705"/>
            <a:ext cx="9875520" cy="1472184"/>
          </a:xfrm>
          <a:prstGeom prst="rect">
            <a:avLst/>
          </a:prstGeom>
        </p:spPr>
        <p:txBody>
          <a:bodyPr anchor="b"/>
          <a:lstStyle>
            <a:lvl1pPr algn="ctr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910080" y="2669871"/>
            <a:ext cx="9875520" cy="1752600"/>
          </a:xfrm>
          <a:prstGeom prst="rect">
            <a:avLst/>
          </a:prstGeom>
        </p:spPr>
        <p:txBody>
          <a:bodyPr tIns="0"/>
          <a:lstStyle>
            <a:lvl1pPr marL="27432" indent="0" algn="ctr">
              <a:buNone/>
              <a:defRPr sz="2600" b="1">
                <a:solidFill>
                  <a:schemeClr val="accent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1C2D185E-BD1E-4CBE-A61F-35CAD735F848}" type="datetime1">
              <a:rPr lang="en-US" smtClean="0"/>
              <a:t>2/26/2017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72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7133BD94-17D4-4DEF-B844-67D6BA237612}" type="datetime1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97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4000" y="274640"/>
            <a:ext cx="24384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274641"/>
            <a:ext cx="7416800" cy="5851525"/>
          </a:xfrm>
          <a:prstGeom prst="rect">
            <a:avLst/>
          </a:prstGeo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A344295-BCB3-4C96-B3CE-F668F72C39DB}" type="datetime1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5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A9F5007-87DE-488C-8ECD-66DCDA2978A3}" type="datetime1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  <p15:guide id="2" pos="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2600325"/>
            <a:ext cx="8534400" cy="2286000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800" y="1066800"/>
            <a:ext cx="8534400" cy="1509712"/>
          </a:xfrm>
          <a:prstGeom prst="rect">
            <a:avLst/>
          </a:prstGeo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E8DB53E6-2EA0-4C6F-9D6B-EC8B23B43B9C}" type="datetime1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15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1414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034784" y="1524000"/>
            <a:ext cx="4876800" cy="46634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32452640-9AB4-4FAC-81FF-78F831713D37}" type="datetime1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5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60336"/>
            <a:ext cx="10972800" cy="1143000"/>
          </a:xfrm>
          <a:prstGeom prst="rect">
            <a:avLst/>
          </a:prstGeo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17920" y="328278"/>
            <a:ext cx="5364480" cy="640080"/>
          </a:xfrm>
          <a:prstGeom prst="rect">
            <a:avLst/>
          </a:prstGeom>
          <a:noFill/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969336"/>
            <a:ext cx="5364480" cy="4114800"/>
          </a:xfrm>
          <a:prstGeom prst="rect">
            <a:avLst/>
          </a:prstGeo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FD31F8B8-1912-4B3E-A9BB-091D44EE69D2}" type="datetime1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93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0" orient="horz" pos="2160" userDrawn="1">
          <p15:clr>
            <a:srgbClr val="FBAE40"/>
          </p15:clr>
        </p15:guide>
        <p15:guide id="1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4144" y="274320"/>
            <a:ext cx="9997440" cy="11430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5E98050E-AF67-4EC2-AB54-6E14E08E4A00}" type="datetime1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658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CD14D783-CD52-4B1C-BF5A-038ECE1CF490}" type="datetime1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97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16778"/>
            <a:ext cx="5080000" cy="1162050"/>
          </a:xfrm>
          <a:prstGeom prst="rect">
            <a:avLst/>
          </a:prstGeo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406964"/>
            <a:ext cx="5080000" cy="698500"/>
          </a:xfrm>
          <a:prstGeom prst="rect">
            <a:avLst/>
          </a:prstGeo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2133601"/>
            <a:ext cx="10871200" cy="399256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05CA02A-594F-46ED-A0C2-DE599B6E52DE}" type="datetime1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546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bg2">
            <a:lumMod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49195" y="1066800"/>
            <a:ext cx="3657600" cy="1981200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08B6A6AB-C691-41A3-B2F1-0EE2DBBFDAB8}" type="datetime1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/>
          <a:lstStyle>
            <a:extLst/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16000" y="1066800"/>
            <a:ext cx="6096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143004"/>
            <a:ext cx="58928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marL="0" indent="0" algn="l" eaLnBrk="1" latinLnBrk="0" hangingPunct="1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528967" y="954341"/>
            <a:ext cx="9144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6671556" y="936786"/>
            <a:ext cx="865632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7600" y="4800600"/>
            <a:ext cx="5892800" cy="7620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3675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148" y="-54"/>
            <a:ext cx="12188952" cy="6858054"/>
            <a:chOff x="7148" y="-54"/>
            <a:chExt cx="12188952" cy="6858054"/>
          </a:xfrm>
        </p:grpSpPr>
        <p:sp>
          <p:nvSpPr>
            <p:cNvPr id="4" name="Rectangle 3"/>
            <p:cNvSpPr/>
            <p:nvPr/>
          </p:nvSpPr>
          <p:spPr>
            <a:xfrm>
              <a:off x="7148" y="0"/>
              <a:ext cx="12188952" cy="6858000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 bwMode="invGray">
            <a:xfrm>
              <a:off x="1473566" y="-54"/>
              <a:ext cx="96070" cy="6858054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 w="25400" cap="rnd" cmpd="sng" algn="ctr">
              <a:noFill/>
              <a:prstDash val="solid"/>
            </a:ln>
            <a:effectLst>
              <a:outerShdw blurRad="38550" dist="38000" dir="10800000" algn="tl" rotWithShape="0">
                <a:schemeClr val="bg2">
                  <a:shade val="20000"/>
                  <a:satMod val="110000"/>
                  <a:alpha val="25000"/>
                </a:schemeClr>
              </a:outerShdw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eaLnBrk="1" latinLnBrk="0" hangingPunct="1"/>
              <a:endParaRPr kumimoji="0" lang="en-US" sz="1800"/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8" y="0"/>
              <a:ext cx="1495425" cy="6858000"/>
            </a:xfrm>
            <a:prstGeom prst="rect">
              <a:avLst/>
            </a:prstGeom>
          </p:spPr>
        </p:pic>
      </p:grpSp>
      <p:sp>
        <p:nvSpPr>
          <p:cNvPr id="16" name="Title Placeholder 4"/>
          <p:cNvSpPr>
            <a:spLocks noGrp="1"/>
          </p:cNvSpPr>
          <p:nvPr>
            <p:ph type="title"/>
          </p:nvPr>
        </p:nvSpPr>
        <p:spPr>
          <a:xfrm>
            <a:off x="1914144" y="274638"/>
            <a:ext cx="999744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7" name="Text Placeholder 8"/>
          <p:cNvSpPr>
            <a:spLocks noGrp="1"/>
          </p:cNvSpPr>
          <p:nvPr>
            <p:ph type="body" idx="1"/>
          </p:nvPr>
        </p:nvSpPr>
        <p:spPr>
          <a:xfrm>
            <a:off x="1914144" y="1447800"/>
            <a:ext cx="999744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8" name="Date Placeholder 23"/>
          <p:cNvSpPr>
            <a:spLocks noGrp="1"/>
          </p:cNvSpPr>
          <p:nvPr>
            <p:ph type="dt" sz="half" idx="2"/>
          </p:nvPr>
        </p:nvSpPr>
        <p:spPr>
          <a:xfrm>
            <a:off x="4775200" y="6305550"/>
            <a:ext cx="28448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0296519-5417-4396-BF15-D5B0A34355E5}" type="datetime1">
              <a:rPr lang="en-US" smtClean="0"/>
              <a:t>2/26/2017</a:t>
            </a:fld>
            <a:endParaRPr lang="en-US"/>
          </a:p>
        </p:txBody>
      </p:sp>
      <p:sp>
        <p:nvSpPr>
          <p:cNvPr id="19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7620000" y="6305550"/>
            <a:ext cx="38608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0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11484864" y="6305550"/>
            <a:ext cx="6096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tx2"/>
                </a:solidFill>
                <a:effectLst/>
              </a:defRPr>
            </a:lvl1pPr>
            <a:extLst/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38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300" b="1" kern="1200">
          <a:solidFill>
            <a:schemeClr val="accent2"/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  <p:extLst mod="1"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7512" userDrawn="1">
          <p15:clr>
            <a:srgbClr val="F26B43"/>
          </p15:clr>
        </p15:guide>
        <p15:guide id="3" pos="1176" userDrawn="1">
          <p15:clr>
            <a:srgbClr val="F26B43"/>
          </p15:clr>
        </p15:guide>
        <p15:guide id="4" orient="horz" pos="3936" userDrawn="1">
          <p15:clr>
            <a:srgbClr val="F26B43"/>
          </p15:clr>
        </p15:guide>
        <p15:guide id="5" orient="horz" pos="888" userDrawn="1">
          <p15:clr>
            <a:srgbClr val="F26B43"/>
          </p15:clr>
        </p15:guide>
        <p15:guide id="6" orient="horz" pos="16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7, 2016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Local Action Team</a:t>
            </a:r>
            <a:br>
              <a:rPr lang="en-US" dirty="0" smtClean="0"/>
            </a:br>
            <a:r>
              <a:rPr lang="en-US" dirty="0" smtClean="0"/>
              <a:t>Patient Journey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3904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CA" dirty="0"/>
              <a:t>Composite case narrative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9453" y="304800"/>
            <a:ext cx="9997440" cy="1143000"/>
          </a:xfrm>
        </p:spPr>
        <p:txBody>
          <a:bodyPr/>
          <a:lstStyle/>
          <a:p>
            <a:r>
              <a:rPr lang="en-US" dirty="0" smtClean="0"/>
              <a:t>*’s Journey: Ages 7-12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9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CA" dirty="0"/>
              <a:t>Composite case narrative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9453" y="304800"/>
            <a:ext cx="9997440" cy="1143000"/>
          </a:xfrm>
        </p:spPr>
        <p:txBody>
          <a:bodyPr/>
          <a:lstStyle/>
          <a:p>
            <a:r>
              <a:rPr lang="en-US" dirty="0" smtClean="0"/>
              <a:t>*’s Journey: Ages 12 - 13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13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CA" dirty="0"/>
              <a:t>Composite case narrative</a:t>
            </a:r>
            <a:endParaRPr lang="en-US" dirty="0"/>
          </a:p>
          <a:p>
            <a:pPr marL="82296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9453" y="304800"/>
            <a:ext cx="9997440" cy="1143000"/>
          </a:xfrm>
        </p:spPr>
        <p:txBody>
          <a:bodyPr/>
          <a:lstStyle/>
          <a:p>
            <a:r>
              <a:rPr lang="en-US" dirty="0" smtClean="0"/>
              <a:t>*’s Journey: Ages 13 - 15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695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CA" dirty="0"/>
              <a:t>Composite case narrative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9453" y="304800"/>
            <a:ext cx="9997440" cy="1143000"/>
          </a:xfrm>
        </p:spPr>
        <p:txBody>
          <a:bodyPr/>
          <a:lstStyle/>
          <a:p>
            <a:r>
              <a:rPr lang="en-US" dirty="0" smtClean="0"/>
              <a:t>*’s Journey: Ages 15 -16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32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CA" dirty="0"/>
              <a:t>Composite case narrative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9453" y="304800"/>
            <a:ext cx="9997440" cy="1143000"/>
          </a:xfrm>
        </p:spPr>
        <p:txBody>
          <a:bodyPr/>
          <a:lstStyle/>
          <a:p>
            <a:r>
              <a:rPr lang="en-US" dirty="0" smtClean="0"/>
              <a:t>*’s Journey: Ages 15 -16 </a:t>
            </a:r>
            <a:r>
              <a:rPr lang="en-US" dirty="0" err="1" smtClean="0"/>
              <a:t>con’t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641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*’s Journey: Ages 16 - 17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296" indent="0">
              <a:buNone/>
            </a:pPr>
            <a:r>
              <a:rPr lang="en-CA" dirty="0"/>
              <a:t>Composite case narrative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073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Dinner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767" y="1447800"/>
            <a:ext cx="6674004" cy="4800600"/>
          </a:xfrm>
        </p:spPr>
      </p:pic>
    </p:spTree>
    <p:extLst>
      <p:ext uri="{BB962C8B-B14F-4D97-AF65-F5344CB8AC3E}">
        <p14:creationId xmlns:p14="http://schemas.microsoft.com/office/powerpoint/2010/main" val="336060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What are the themes arising from the Barriers?</a:t>
            </a:r>
          </a:p>
          <a:p>
            <a:pPr marL="402336" lvl="1" indent="0">
              <a:buNone/>
            </a:pPr>
            <a:endParaRPr lang="en-US" dirty="0"/>
          </a:p>
          <a:p>
            <a:pPr marL="585216" indent="-457200"/>
            <a:r>
              <a:rPr lang="en-US" dirty="0" smtClean="0"/>
              <a:t>Ideas: </a:t>
            </a:r>
          </a:p>
          <a:p>
            <a:pPr marL="1106424" lvl="2" indent="-457200"/>
            <a:r>
              <a:rPr lang="en-US" dirty="0" smtClean="0"/>
              <a:t>What did we hear youth and family say would be helpful?</a:t>
            </a:r>
          </a:p>
          <a:p>
            <a:pPr marL="1106424" lvl="2" indent="-457200"/>
            <a:r>
              <a:rPr lang="en-US" dirty="0" smtClean="0"/>
              <a:t>What are we curious about trying?</a:t>
            </a:r>
          </a:p>
          <a:p>
            <a:pPr marL="1106424" lvl="2" indent="-457200"/>
            <a:r>
              <a:rPr lang="en-US" dirty="0" smtClean="0"/>
              <a:t>What can we test next week or month at the local level?</a:t>
            </a:r>
            <a:br>
              <a:rPr lang="en-US" dirty="0" smtClean="0"/>
            </a:br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3: Reflection and Generating Solutions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68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Did we listen well enough?</a:t>
            </a:r>
          </a:p>
          <a:p>
            <a:pPr lvl="0"/>
            <a:r>
              <a:rPr lang="en-CA" dirty="0" smtClean="0"/>
              <a:t>Did we miss anything?</a:t>
            </a:r>
          </a:p>
          <a:p>
            <a:pPr lvl="0"/>
            <a:r>
              <a:rPr lang="en-CA" dirty="0" smtClean="0"/>
              <a:t>Do you want to add anything?</a:t>
            </a:r>
          </a:p>
          <a:p>
            <a:pPr lvl="0"/>
            <a:endParaRPr lang="en-CA" dirty="0" smtClean="0"/>
          </a:p>
          <a:p>
            <a:pPr lvl="0"/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Stage 4: Validation with Youth and Families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4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Stage 5: Final Wrap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One word to describe how the evening has been for you?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7396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 smtClean="0"/>
              <a:t>Introductions</a:t>
            </a:r>
          </a:p>
          <a:p>
            <a:pPr lvl="1"/>
            <a:r>
              <a:rPr lang="en-CA" dirty="0" smtClean="0"/>
              <a:t>Who </a:t>
            </a:r>
            <a:r>
              <a:rPr lang="en-CA" dirty="0"/>
              <a:t>are you? </a:t>
            </a:r>
          </a:p>
          <a:p>
            <a:pPr lvl="1"/>
            <a:r>
              <a:rPr lang="en-CA" dirty="0"/>
              <a:t>Where are you </a:t>
            </a:r>
            <a:r>
              <a:rPr lang="en-CA" dirty="0" smtClean="0"/>
              <a:t>from?</a:t>
            </a:r>
          </a:p>
          <a:p>
            <a:pPr lvl="1"/>
            <a:r>
              <a:rPr lang="en-CA" dirty="0" smtClean="0"/>
              <a:t>What do you want out of the day?</a:t>
            </a:r>
            <a:endParaRPr lang="en-US" dirty="0"/>
          </a:p>
          <a:p>
            <a:endParaRPr lang="en-CA" dirty="0" smtClean="0"/>
          </a:p>
          <a:p>
            <a:r>
              <a:rPr lang="en-CA" dirty="0" smtClean="0"/>
              <a:t>Purpose of Patient Journey Mapping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33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11491" y="2064838"/>
            <a:ext cx="2773695" cy="3641855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914144" y="1593273"/>
            <a:ext cx="6689529" cy="451658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Increase </a:t>
            </a:r>
            <a:r>
              <a:rPr lang="en-US" sz="2400" dirty="0"/>
              <a:t>the number of children and youth (0-25 years old) and families seeking and receiving timely access to integrated, mental health and substance use services and </a:t>
            </a:r>
            <a:r>
              <a:rPr lang="en-US" sz="2400" dirty="0" smtClean="0"/>
              <a:t>supports</a:t>
            </a:r>
            <a:endParaRPr lang="en-US" sz="2400" dirty="0"/>
          </a:p>
          <a:p>
            <a:r>
              <a:rPr lang="en-US" sz="2400" dirty="0" smtClean="0"/>
              <a:t>Document </a:t>
            </a:r>
            <a:r>
              <a:rPr lang="en-US" sz="2400" dirty="0"/>
              <a:t>examples and results of the involvement of children, youth and families in decisions related to program and system design, clinical practice and policy </a:t>
            </a:r>
            <a:r>
              <a:rPr lang="en-US" sz="2400" dirty="0" smtClean="0"/>
              <a:t>development</a:t>
            </a:r>
            <a:endParaRPr lang="en-US" sz="2400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Purpose of the Collaborative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45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Create and Hold Safe Space</a:t>
            </a:r>
          </a:p>
          <a:p>
            <a:pPr lvl="1"/>
            <a:r>
              <a:rPr lang="en-CA" dirty="0" smtClean="0"/>
              <a:t>Open</a:t>
            </a:r>
          </a:p>
          <a:p>
            <a:pPr lvl="1"/>
            <a:r>
              <a:rPr lang="en-CA" dirty="0" smtClean="0"/>
              <a:t>Curious</a:t>
            </a:r>
          </a:p>
          <a:p>
            <a:pPr lvl="1"/>
            <a:r>
              <a:rPr lang="en-CA" dirty="0" smtClean="0"/>
              <a:t>Respectful</a:t>
            </a:r>
          </a:p>
          <a:p>
            <a:pPr lvl="1"/>
            <a:r>
              <a:rPr lang="en-CA" dirty="0" smtClean="0"/>
              <a:t>Courageous</a:t>
            </a:r>
          </a:p>
          <a:p>
            <a:pPr lvl="1"/>
            <a:r>
              <a:rPr lang="en-CA" dirty="0" smtClean="0"/>
              <a:t>Forward looking</a:t>
            </a:r>
          </a:p>
          <a:p>
            <a:pPr lvl="1"/>
            <a:r>
              <a:rPr lang="en-CA" dirty="0" smtClean="0"/>
              <a:t>No blame</a:t>
            </a:r>
          </a:p>
          <a:p>
            <a:r>
              <a:rPr lang="en-CA" dirty="0" smtClean="0"/>
              <a:t>Confidential – experiences stay in room; learning goes forward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 Rules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16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400" dirty="0" smtClean="0"/>
              <a:t>Stage 1: Welcome, Introductions and Preamble – 20 minutes</a:t>
            </a:r>
          </a:p>
          <a:p>
            <a:pPr lvl="0">
              <a:lnSpc>
                <a:spcPct val="150000"/>
              </a:lnSpc>
            </a:pPr>
            <a:r>
              <a:rPr lang="en-CA" sz="2400" dirty="0" smtClean="0"/>
              <a:t>Stage 2: Journey Mapping – 100 minutes</a:t>
            </a:r>
          </a:p>
          <a:p>
            <a:pPr lvl="0">
              <a:lnSpc>
                <a:spcPct val="150000"/>
              </a:lnSpc>
            </a:pPr>
            <a:r>
              <a:rPr lang="en-CA" sz="2400" dirty="0" smtClean="0"/>
              <a:t>Dinner – 30 minutes</a:t>
            </a:r>
          </a:p>
          <a:p>
            <a:pPr lvl="0">
              <a:lnSpc>
                <a:spcPct val="150000"/>
              </a:lnSpc>
            </a:pPr>
            <a:r>
              <a:rPr lang="en-CA" sz="2400" dirty="0" smtClean="0"/>
              <a:t>Stage 3: Reflections and Generating Solutions – 45 minutes</a:t>
            </a:r>
          </a:p>
          <a:p>
            <a:pPr lvl="0">
              <a:lnSpc>
                <a:spcPct val="150000"/>
              </a:lnSpc>
            </a:pPr>
            <a:r>
              <a:rPr lang="en-CA" sz="2400" dirty="0" smtClean="0"/>
              <a:t>Stage 4: Validation with youth and families – 30 minutes</a:t>
            </a:r>
          </a:p>
          <a:p>
            <a:pPr lvl="0">
              <a:lnSpc>
                <a:spcPct val="150000"/>
              </a:lnSpc>
            </a:pPr>
            <a:r>
              <a:rPr lang="en-CA" sz="2400" dirty="0" smtClean="0"/>
              <a:t>Stage 5: Final Wrap Up – 15 minutes</a:t>
            </a:r>
          </a:p>
          <a:p>
            <a:pPr lvl="0">
              <a:lnSpc>
                <a:spcPct val="150000"/>
              </a:lnSpc>
            </a:pPr>
            <a:r>
              <a:rPr lang="en-CA" sz="2400" dirty="0" smtClean="0"/>
              <a:t>Stage 6: Future Action</a:t>
            </a:r>
          </a:p>
          <a:p>
            <a:pPr marL="82296" lvl="0" indent="0">
              <a:lnSpc>
                <a:spcPct val="150000"/>
              </a:lnSpc>
              <a:buNone/>
            </a:pPr>
            <a:endParaRPr lang="en-US" sz="2400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Our Mapping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657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Stage 2: Patient Journey Mapping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[*] journey – identify barriers and ideas</a:t>
            </a:r>
          </a:p>
          <a:p>
            <a:r>
              <a:rPr lang="en-CA" dirty="0" smtClean="0"/>
              <a:t>Youth and families’ journey – identify barriers and ideas</a:t>
            </a:r>
          </a:p>
          <a:p>
            <a:r>
              <a:rPr lang="en-CA" dirty="0"/>
              <a:t>F</a:t>
            </a:r>
            <a:r>
              <a:rPr lang="en-CA" dirty="0" smtClean="0"/>
              <a:t>acilitator's role</a:t>
            </a:r>
          </a:p>
          <a:p>
            <a:r>
              <a:rPr lang="en-CA" dirty="0" smtClean="0"/>
              <a:t>Recorder’s role</a:t>
            </a:r>
          </a:p>
          <a:p>
            <a:r>
              <a:rPr lang="en-CA" dirty="0" smtClean="0"/>
              <a:t>Safe space</a:t>
            </a:r>
          </a:p>
          <a:p>
            <a:endParaRPr lang="en-CA" dirty="0" smtClean="0"/>
          </a:p>
          <a:p>
            <a:endParaRPr lang="en-CA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93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704109" y="1246909"/>
            <a:ext cx="10207475" cy="5458691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dirty="0" smtClean="0"/>
              <a:t>What was the experience of the youth accessing supports and services</a:t>
            </a:r>
          </a:p>
          <a:p>
            <a:pPr lvl="0"/>
            <a:r>
              <a:rPr lang="en-CA" dirty="0" smtClean="0"/>
              <a:t>What was the experience of the family?</a:t>
            </a:r>
          </a:p>
          <a:p>
            <a:pPr lvl="0"/>
            <a:r>
              <a:rPr lang="en-CA" dirty="0" smtClean="0"/>
              <a:t>What were the challenges</a:t>
            </a:r>
          </a:p>
          <a:p>
            <a:pPr lvl="0"/>
            <a:r>
              <a:rPr lang="en-CA" dirty="0" smtClean="0"/>
              <a:t>What worked well?</a:t>
            </a:r>
          </a:p>
          <a:p>
            <a:pPr lvl="0"/>
            <a:r>
              <a:rPr lang="en-CA" dirty="0" smtClean="0"/>
              <a:t>What were the wait times for transitions, service provision?</a:t>
            </a:r>
          </a:p>
          <a:p>
            <a:pPr lvl="0"/>
            <a:r>
              <a:rPr lang="en-CA" dirty="0" smtClean="0"/>
              <a:t>Ideas </a:t>
            </a:r>
            <a:r>
              <a:rPr lang="en-CA" dirty="0"/>
              <a:t>for improvement from youth and families</a:t>
            </a:r>
            <a:r>
              <a:rPr lang="en-CA" dirty="0" smtClean="0"/>
              <a:t>?</a:t>
            </a:r>
          </a:p>
          <a:p>
            <a:pPr lvl="0"/>
            <a:r>
              <a:rPr lang="en-CA" dirty="0" smtClean="0"/>
              <a:t>How might the system be improved?</a:t>
            </a:r>
          </a:p>
          <a:p>
            <a:pPr lvl="1"/>
            <a:r>
              <a:rPr lang="en-CA" dirty="0" smtClean="0"/>
              <a:t>Ineffective experiences or “misses” where support could have been provided</a:t>
            </a:r>
          </a:p>
          <a:p>
            <a:pPr lvl="1"/>
            <a:r>
              <a:rPr lang="en-CA" dirty="0" smtClean="0"/>
              <a:t>Times where resources, supports could have positively impacted the youth and family</a:t>
            </a:r>
          </a:p>
          <a:p>
            <a:pPr lvl="1"/>
            <a:r>
              <a:rPr lang="en-CA" dirty="0" smtClean="0"/>
              <a:t>What worked well that we can spread? </a:t>
            </a:r>
          </a:p>
          <a:p>
            <a:pPr lvl="0"/>
            <a:endParaRPr lang="en-CA" dirty="0" smtClean="0"/>
          </a:p>
          <a:p>
            <a:pPr lvl="0"/>
            <a:endParaRPr lang="en-CA" dirty="0" smtClean="0"/>
          </a:p>
          <a:p>
            <a:pPr lvl="0"/>
            <a:endParaRPr lang="en-CA" dirty="0" smtClean="0"/>
          </a:p>
          <a:p>
            <a:pPr lvl="0"/>
            <a:endParaRPr lang="en-US" dirty="0" smtClean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Listening For and Identifying Barriers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064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5983" y="211855"/>
            <a:ext cx="2782547" cy="1143000"/>
          </a:xfrm>
        </p:spPr>
        <p:txBody>
          <a:bodyPr/>
          <a:lstStyle/>
          <a:p>
            <a:r>
              <a:rPr lang="en-CA" dirty="0" smtClean="0"/>
              <a:t>Barriers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3" r="25370"/>
          <a:stretch/>
        </p:blipFill>
        <p:spPr>
          <a:xfrm>
            <a:off x="7661564" y="1237529"/>
            <a:ext cx="3560618" cy="4800600"/>
          </a:xfrm>
          <a:prstGeom prst="rect">
            <a:avLst/>
          </a:prstGeom>
        </p:spPr>
      </p:pic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93" r="25370"/>
          <a:stretch/>
        </p:blipFill>
        <p:spPr>
          <a:xfrm>
            <a:off x="3075710" y="1237529"/>
            <a:ext cx="3560618" cy="48006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564326" y="202908"/>
            <a:ext cx="2172947" cy="11430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b="1" kern="1200">
                <a:solidFill>
                  <a:schemeClr val="accent2"/>
                </a:soli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CA" dirty="0" smtClean="0"/>
              <a:t>Ideas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40734" y="6276100"/>
            <a:ext cx="6830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For both composite case and experiences of youth and family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13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CA" dirty="0" smtClean="0"/>
              <a:t>Composite case narrative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789453" y="304800"/>
            <a:ext cx="9997440" cy="1143000"/>
          </a:xfrm>
        </p:spPr>
        <p:txBody>
          <a:bodyPr/>
          <a:lstStyle/>
          <a:p>
            <a:r>
              <a:rPr lang="en-US" dirty="0" smtClean="0"/>
              <a:t>*’s Journey: Ages 5 - 6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860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essed Leaves design templat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sed Leaves design template" id="{6021251C-C356-4674-99CE-A4F368EAD86C}" vid="{7E847B84-E5B3-499F-AFCD-1BE4EBBEF5B3}"/>
    </a:ext>
  </a:extLst>
</a:theme>
</file>

<file path=ppt/theme/theme2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0E91F623-E94D-4B95-9B28-2E10481CAA6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Pressed leaves design slides</Template>
  <TotalTime>0</TotalTime>
  <Words>487</Words>
  <Application>Microsoft Office PowerPoint</Application>
  <PresentationFormat>Widescreen</PresentationFormat>
  <Paragraphs>81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Century Gothic</vt:lpstr>
      <vt:lpstr>Verdana</vt:lpstr>
      <vt:lpstr>Wingdings 2</vt:lpstr>
      <vt:lpstr>Pressed Leaves design template</vt:lpstr>
      <vt:lpstr>Local Action Team Patient Journey Mapping</vt:lpstr>
      <vt:lpstr>Purpose of the Collaborative</vt:lpstr>
      <vt:lpstr>Purpose of the Collaborative</vt:lpstr>
      <vt:lpstr>Ground Rules</vt:lpstr>
      <vt:lpstr>Overview of Our Mapping</vt:lpstr>
      <vt:lpstr>Stage 2: Patient Journey Mapping</vt:lpstr>
      <vt:lpstr>Listening For and Identifying Barriers</vt:lpstr>
      <vt:lpstr>Barriers</vt:lpstr>
      <vt:lpstr>*’s Journey: Ages 5 - 6</vt:lpstr>
      <vt:lpstr>*’s Journey: Ages 7-12</vt:lpstr>
      <vt:lpstr>*’s Journey: Ages 12 - 13</vt:lpstr>
      <vt:lpstr>*’s Journey: Ages 13 - 15</vt:lpstr>
      <vt:lpstr>*’s Journey: Ages 15 -16</vt:lpstr>
      <vt:lpstr>*’s Journey: Ages 15 -16 con’t</vt:lpstr>
      <vt:lpstr>*’s Journey: Ages 16 - 17</vt:lpstr>
      <vt:lpstr>Dinner</vt:lpstr>
      <vt:lpstr>Stage 3: Reflection and Generating Solutions</vt:lpstr>
      <vt:lpstr>Stage 4: Validation with Youth and Families</vt:lpstr>
      <vt:lpstr>Stage 5: Final Wrap Up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2016-03-14T18:13:54Z</dcterms:created>
  <dcterms:modified xsi:type="dcterms:W3CDTF">2017-02-27T07:50:35Z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TC034605429991</vt:lpwstr>
  </property>
</Properties>
</file>