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9"/>
  </p:notesMasterIdLst>
  <p:sldIdLst>
    <p:sldId id="261" r:id="rId2"/>
    <p:sldId id="264" r:id="rId3"/>
    <p:sldId id="266" r:id="rId4"/>
    <p:sldId id="262" r:id="rId5"/>
    <p:sldId id="271" r:id="rId6"/>
    <p:sldId id="263" r:id="rId7"/>
    <p:sldId id="269" r:id="rId8"/>
    <p:sldId id="272" r:id="rId9"/>
    <p:sldId id="268" r:id="rId10"/>
    <p:sldId id="267" r:id="rId11"/>
    <p:sldId id="270" r:id="rId12"/>
    <p:sldId id="260" r:id="rId13"/>
    <p:sldId id="256" r:id="rId14"/>
    <p:sldId id="257" r:id="rId15"/>
    <p:sldId id="258" r:id="rId16"/>
    <p:sldId id="259"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6"/>
    <p:restoredTop sz="73241"/>
  </p:normalViewPr>
  <p:slideViewPr>
    <p:cSldViewPr snapToGrid="0" snapToObjects="1">
      <p:cViewPr>
        <p:scale>
          <a:sx n="66" d="100"/>
          <a:sy n="66" d="100"/>
        </p:scale>
        <p:origin x="12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3362F-0759-8741-A86D-85EA2BEC6011}" type="datetimeFigureOut">
              <a:rPr lang="en-US" smtClean="0"/>
              <a:t>10/24/16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CC3470-B7D9-104B-AD4F-DC5F8396B8D2}" type="slidenum">
              <a:rPr lang="en-US" smtClean="0"/>
              <a:t>‹#›</a:t>
            </a:fld>
            <a:endParaRPr lang="en-US"/>
          </a:p>
        </p:txBody>
      </p:sp>
    </p:spTree>
    <p:extLst>
      <p:ext uri="{BB962C8B-B14F-4D97-AF65-F5344CB8AC3E}">
        <p14:creationId xmlns:p14="http://schemas.microsoft.com/office/powerpoint/2010/main" val="137619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3470-B7D9-104B-AD4F-DC5F8396B8D2}" type="slidenum">
              <a:rPr lang="en-US" smtClean="0"/>
              <a:t>7</a:t>
            </a:fld>
            <a:endParaRPr lang="en-US"/>
          </a:p>
        </p:txBody>
      </p:sp>
    </p:spTree>
    <p:extLst>
      <p:ext uri="{BB962C8B-B14F-4D97-AF65-F5344CB8AC3E}">
        <p14:creationId xmlns:p14="http://schemas.microsoft.com/office/powerpoint/2010/main" val="1024944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3470-B7D9-104B-AD4F-DC5F8396B8D2}" type="slidenum">
              <a:rPr lang="en-US" smtClean="0"/>
              <a:t>12</a:t>
            </a:fld>
            <a:endParaRPr lang="en-US"/>
          </a:p>
        </p:txBody>
      </p:sp>
    </p:spTree>
    <p:extLst>
      <p:ext uri="{BB962C8B-B14F-4D97-AF65-F5344CB8AC3E}">
        <p14:creationId xmlns:p14="http://schemas.microsoft.com/office/powerpoint/2010/main" val="1419261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3470-B7D9-104B-AD4F-DC5F8396B8D2}" type="slidenum">
              <a:rPr lang="en-US" smtClean="0"/>
              <a:t>13</a:t>
            </a:fld>
            <a:endParaRPr lang="en-US"/>
          </a:p>
        </p:txBody>
      </p:sp>
    </p:spTree>
    <p:extLst>
      <p:ext uri="{BB962C8B-B14F-4D97-AF65-F5344CB8AC3E}">
        <p14:creationId xmlns:p14="http://schemas.microsoft.com/office/powerpoint/2010/main" val="138057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3470-B7D9-104B-AD4F-DC5F8396B8D2}" type="slidenum">
              <a:rPr lang="en-US" smtClean="0"/>
              <a:t>14</a:t>
            </a:fld>
            <a:endParaRPr lang="en-US"/>
          </a:p>
        </p:txBody>
      </p:sp>
    </p:spTree>
    <p:extLst>
      <p:ext uri="{BB962C8B-B14F-4D97-AF65-F5344CB8AC3E}">
        <p14:creationId xmlns:p14="http://schemas.microsoft.com/office/powerpoint/2010/main" val="2065633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3470-B7D9-104B-AD4F-DC5F8396B8D2}" type="slidenum">
              <a:rPr lang="en-US" smtClean="0"/>
              <a:t>15</a:t>
            </a:fld>
            <a:endParaRPr lang="en-US"/>
          </a:p>
        </p:txBody>
      </p:sp>
    </p:spTree>
    <p:extLst>
      <p:ext uri="{BB962C8B-B14F-4D97-AF65-F5344CB8AC3E}">
        <p14:creationId xmlns:p14="http://schemas.microsoft.com/office/powerpoint/2010/main" val="119356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3470-B7D9-104B-AD4F-DC5F8396B8D2}" type="slidenum">
              <a:rPr lang="en-US" smtClean="0"/>
              <a:t>16</a:t>
            </a:fld>
            <a:endParaRPr lang="en-US"/>
          </a:p>
        </p:txBody>
      </p:sp>
    </p:spTree>
    <p:extLst>
      <p:ext uri="{BB962C8B-B14F-4D97-AF65-F5344CB8AC3E}">
        <p14:creationId xmlns:p14="http://schemas.microsoft.com/office/powerpoint/2010/main" val="633081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51F340F-9FD0-1B45-9C9F-E76BC50B5527}"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42B1F-F878-A945-AE95-3C9A55F9856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9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1F340F-9FD0-1B45-9C9F-E76BC50B5527}"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42B1F-F878-A945-AE95-3C9A55F9856C}" type="slidenum">
              <a:rPr lang="en-US" smtClean="0"/>
              <a:t>‹#›</a:t>
            </a:fld>
            <a:endParaRPr lang="en-US"/>
          </a:p>
        </p:txBody>
      </p:sp>
    </p:spTree>
    <p:extLst>
      <p:ext uri="{BB962C8B-B14F-4D97-AF65-F5344CB8AC3E}">
        <p14:creationId xmlns:p14="http://schemas.microsoft.com/office/powerpoint/2010/main" val="1204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1F340F-9FD0-1B45-9C9F-E76BC50B5527}"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42B1F-F878-A945-AE95-3C9A55F9856C}" type="slidenum">
              <a:rPr lang="en-US" smtClean="0"/>
              <a:t>‹#›</a:t>
            </a:fld>
            <a:endParaRPr lang="en-US"/>
          </a:p>
        </p:txBody>
      </p:sp>
    </p:spTree>
    <p:extLst>
      <p:ext uri="{BB962C8B-B14F-4D97-AF65-F5344CB8AC3E}">
        <p14:creationId xmlns:p14="http://schemas.microsoft.com/office/powerpoint/2010/main" val="550616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1F340F-9FD0-1B45-9C9F-E76BC50B5527}"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42B1F-F878-A945-AE95-3C9A55F9856C}" type="slidenum">
              <a:rPr lang="en-US" smtClean="0"/>
              <a:t>‹#›</a:t>
            </a:fld>
            <a:endParaRPr lang="en-US"/>
          </a:p>
        </p:txBody>
      </p:sp>
    </p:spTree>
    <p:extLst>
      <p:ext uri="{BB962C8B-B14F-4D97-AF65-F5344CB8AC3E}">
        <p14:creationId xmlns:p14="http://schemas.microsoft.com/office/powerpoint/2010/main" val="39665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1F340F-9FD0-1B45-9C9F-E76BC50B5527}"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42B1F-F878-A945-AE95-3C9A55F9856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160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51F340F-9FD0-1B45-9C9F-E76BC50B5527}"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442B1F-F878-A945-AE95-3C9A55F9856C}" type="slidenum">
              <a:rPr lang="en-US" smtClean="0"/>
              <a:t>‹#›</a:t>
            </a:fld>
            <a:endParaRPr lang="en-US"/>
          </a:p>
        </p:txBody>
      </p:sp>
    </p:spTree>
    <p:extLst>
      <p:ext uri="{BB962C8B-B14F-4D97-AF65-F5344CB8AC3E}">
        <p14:creationId xmlns:p14="http://schemas.microsoft.com/office/powerpoint/2010/main" val="85463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1F340F-9FD0-1B45-9C9F-E76BC50B5527}" type="datetimeFigureOut">
              <a:rPr lang="en-US" smtClean="0"/>
              <a:t>10/24/16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442B1F-F878-A945-AE95-3C9A55F9856C}" type="slidenum">
              <a:rPr lang="en-US" smtClean="0"/>
              <a:t>‹#›</a:t>
            </a:fld>
            <a:endParaRPr lang="en-US"/>
          </a:p>
        </p:txBody>
      </p:sp>
    </p:spTree>
    <p:extLst>
      <p:ext uri="{BB962C8B-B14F-4D97-AF65-F5344CB8AC3E}">
        <p14:creationId xmlns:p14="http://schemas.microsoft.com/office/powerpoint/2010/main" val="147112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51F340F-9FD0-1B45-9C9F-E76BC50B5527}" type="datetimeFigureOut">
              <a:rPr lang="en-US" smtClean="0"/>
              <a:t>10/24/16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442B1F-F878-A945-AE95-3C9A55F9856C}" type="slidenum">
              <a:rPr lang="en-US" smtClean="0"/>
              <a:t>‹#›</a:t>
            </a:fld>
            <a:endParaRPr lang="en-US"/>
          </a:p>
        </p:txBody>
      </p:sp>
    </p:spTree>
    <p:extLst>
      <p:ext uri="{BB962C8B-B14F-4D97-AF65-F5344CB8AC3E}">
        <p14:creationId xmlns:p14="http://schemas.microsoft.com/office/powerpoint/2010/main" val="121268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51F340F-9FD0-1B45-9C9F-E76BC50B5527}" type="datetimeFigureOut">
              <a:rPr lang="en-US" smtClean="0"/>
              <a:t>10/24/16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C442B1F-F878-A945-AE95-3C9A55F9856C}" type="slidenum">
              <a:rPr lang="en-US" smtClean="0"/>
              <a:t>‹#›</a:t>
            </a:fld>
            <a:endParaRPr lang="en-US"/>
          </a:p>
        </p:txBody>
      </p:sp>
    </p:spTree>
    <p:extLst>
      <p:ext uri="{BB962C8B-B14F-4D97-AF65-F5344CB8AC3E}">
        <p14:creationId xmlns:p14="http://schemas.microsoft.com/office/powerpoint/2010/main" val="1903101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51F340F-9FD0-1B45-9C9F-E76BC50B5527}" type="datetimeFigureOut">
              <a:rPr lang="en-US" smtClean="0"/>
              <a:t>10/24/16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C442B1F-F878-A945-AE95-3C9A55F9856C}" type="slidenum">
              <a:rPr lang="en-US" smtClean="0"/>
              <a:t>‹#›</a:t>
            </a:fld>
            <a:endParaRPr lang="en-US"/>
          </a:p>
        </p:txBody>
      </p:sp>
    </p:spTree>
    <p:extLst>
      <p:ext uri="{BB962C8B-B14F-4D97-AF65-F5344CB8AC3E}">
        <p14:creationId xmlns:p14="http://schemas.microsoft.com/office/powerpoint/2010/main" val="80375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1F340F-9FD0-1B45-9C9F-E76BC50B5527}"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442B1F-F878-A945-AE95-3C9A55F9856C}" type="slidenum">
              <a:rPr lang="en-US" smtClean="0"/>
              <a:t>‹#›</a:t>
            </a:fld>
            <a:endParaRPr lang="en-US"/>
          </a:p>
        </p:txBody>
      </p:sp>
    </p:spTree>
    <p:extLst>
      <p:ext uri="{BB962C8B-B14F-4D97-AF65-F5344CB8AC3E}">
        <p14:creationId xmlns:p14="http://schemas.microsoft.com/office/powerpoint/2010/main" val="10846671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51F340F-9FD0-1B45-9C9F-E76BC50B5527}" type="datetimeFigureOut">
              <a:rPr lang="en-US" smtClean="0"/>
              <a:t>10/24/16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C442B1F-F878-A945-AE95-3C9A55F9856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339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Fentanyl on Campus	</a:t>
            </a:r>
            <a:endParaRPr lang="en-US" dirty="0"/>
          </a:p>
        </p:txBody>
      </p:sp>
      <p:sp>
        <p:nvSpPr>
          <p:cNvPr id="3" name="Subtitle 2"/>
          <p:cNvSpPr>
            <a:spLocks noGrp="1"/>
          </p:cNvSpPr>
          <p:nvPr>
            <p:ph type="subTitle" idx="1"/>
          </p:nvPr>
        </p:nvSpPr>
        <p:spPr/>
        <p:txBody>
          <a:bodyPr/>
          <a:lstStyle/>
          <a:p>
            <a:r>
              <a:rPr lang="en-US" dirty="0" smtClean="0"/>
              <a:t>An overview of the </a:t>
            </a:r>
            <a:r>
              <a:rPr lang="en-US" dirty="0" err="1" smtClean="0"/>
              <a:t>VOICe</a:t>
            </a:r>
            <a:r>
              <a:rPr lang="en-US" dirty="0" smtClean="0"/>
              <a:t> Campus Health (and friends!) Approach to reducing risk at UBC Okanagan</a:t>
            </a:r>
            <a:endParaRPr lang="en-US" dirty="0"/>
          </a:p>
        </p:txBody>
      </p:sp>
    </p:spTree>
    <p:extLst>
      <p:ext uri="{BB962C8B-B14F-4D97-AF65-F5344CB8AC3E}">
        <p14:creationId xmlns:p14="http://schemas.microsoft.com/office/powerpoint/2010/main" val="1189921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9300" y="-7008"/>
            <a:ext cx="4844374" cy="685106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1299" y="-24646"/>
            <a:ext cx="4836593" cy="6882645"/>
          </a:xfrm>
        </p:spPr>
      </p:pic>
    </p:spTree>
    <p:extLst>
      <p:ext uri="{BB962C8B-B14F-4D97-AF65-F5344CB8AC3E}">
        <p14:creationId xmlns:p14="http://schemas.microsoft.com/office/powerpoint/2010/main" val="633166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Harm Reduction Strategies</a:t>
            </a:r>
            <a:endParaRPr lang="en-US" dirty="0"/>
          </a:p>
        </p:txBody>
      </p:sp>
      <p:sp>
        <p:nvSpPr>
          <p:cNvPr id="3" name="Content Placeholder 2"/>
          <p:cNvSpPr>
            <a:spLocks noGrp="1"/>
          </p:cNvSpPr>
          <p:nvPr>
            <p:ph idx="1"/>
          </p:nvPr>
        </p:nvSpPr>
        <p:spPr/>
        <p:txBody>
          <a:bodyPr/>
          <a:lstStyle/>
          <a:p>
            <a:pPr>
              <a:buFont typeface="Wingdings" charset="2"/>
              <a:buChar char="v"/>
            </a:pPr>
            <a:r>
              <a:rPr lang="en-US" dirty="0" smtClean="0"/>
              <a:t>Naloxone and other harm reduction supplies being given to any drug users through Health and Wellness. As of today five kits have been disbursed and 45 more have been ordered.</a:t>
            </a:r>
          </a:p>
          <a:p>
            <a:pPr>
              <a:buFont typeface="Wingdings" charset="2"/>
              <a:buChar char="v"/>
            </a:pPr>
            <a:endParaRPr lang="en-US" dirty="0"/>
          </a:p>
          <a:p>
            <a:pPr>
              <a:buFont typeface="Wingdings" charset="2"/>
              <a:buChar char="v"/>
            </a:pPr>
            <a:r>
              <a:rPr lang="en-US" dirty="0" smtClean="0"/>
              <a:t>Comprehensive list of where else you can get kits being developed </a:t>
            </a:r>
          </a:p>
          <a:p>
            <a:pPr>
              <a:buFont typeface="Wingdings" charset="2"/>
              <a:buChar char="v"/>
            </a:pPr>
            <a:endParaRPr lang="en-US" dirty="0"/>
          </a:p>
          <a:p>
            <a:pPr>
              <a:buFont typeface="Wingdings" charset="2"/>
              <a:buChar char="v"/>
            </a:pPr>
            <a:r>
              <a:rPr lang="en-US" dirty="0" smtClean="0"/>
              <a:t>Security leads being trained in use</a:t>
            </a:r>
          </a:p>
          <a:p>
            <a:pPr>
              <a:buFont typeface="Wingdings" charset="2"/>
              <a:buChar char="v"/>
            </a:pPr>
            <a:endParaRPr lang="en-US" dirty="0"/>
          </a:p>
          <a:p>
            <a:pPr>
              <a:buFont typeface="Wingdings" charset="2"/>
              <a:buChar char="v"/>
            </a:pPr>
            <a:r>
              <a:rPr lang="en-US" dirty="0" smtClean="0"/>
              <a:t>As of yesterday ALL first responders (RCMP, Fire, </a:t>
            </a:r>
            <a:r>
              <a:rPr lang="en-US" dirty="0" err="1" smtClean="0"/>
              <a:t>etc</a:t>
            </a:r>
            <a:r>
              <a:rPr lang="en-US" dirty="0" smtClean="0"/>
              <a:t>) may now administer naloxone.</a:t>
            </a:r>
            <a:endParaRPr lang="en-US" dirty="0"/>
          </a:p>
        </p:txBody>
      </p:sp>
    </p:spTree>
    <p:extLst>
      <p:ext uri="{BB962C8B-B14F-4D97-AF65-F5344CB8AC3E}">
        <p14:creationId xmlns:p14="http://schemas.microsoft.com/office/powerpoint/2010/main" val="1297218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412" y="3396032"/>
            <a:ext cx="5973357" cy="2926945"/>
          </a:xfrm>
          <a:prstGeom prst="rect">
            <a:avLst/>
          </a:prstGeom>
        </p:spPr>
      </p:pic>
      <p:sp>
        <p:nvSpPr>
          <p:cNvPr id="5" name="TextBox 4"/>
          <p:cNvSpPr txBox="1"/>
          <p:nvPr/>
        </p:nvSpPr>
        <p:spPr>
          <a:xfrm>
            <a:off x="389107" y="2192292"/>
            <a:ext cx="4248984" cy="830997"/>
          </a:xfrm>
          <a:prstGeom prst="rect">
            <a:avLst/>
          </a:prstGeom>
          <a:noFill/>
        </p:spPr>
        <p:txBody>
          <a:bodyPr wrap="none" rtlCol="0">
            <a:spAutoFit/>
          </a:bodyPr>
          <a:lstStyle/>
          <a:p>
            <a:r>
              <a:rPr lang="en-US" sz="2400" dirty="0" smtClean="0">
                <a:latin typeface="Whitney Medium" charset="0"/>
                <a:ea typeface="Whitney Medium" charset="0"/>
                <a:cs typeface="Whitney Medium" charset="0"/>
              </a:rPr>
              <a:t>Michelle Thiessen </a:t>
            </a:r>
          </a:p>
          <a:p>
            <a:r>
              <a:rPr lang="en-US" sz="2400" dirty="0" smtClean="0">
                <a:latin typeface="Whitney Book" charset="0"/>
                <a:ea typeface="Whitney Book" charset="0"/>
                <a:cs typeface="Whitney Book" charset="0"/>
              </a:rPr>
              <a:t>Clinical Psychology MA Student</a:t>
            </a:r>
            <a:endParaRPr lang="en-US" sz="2400" dirty="0">
              <a:latin typeface="Whitney Book" charset="0"/>
              <a:ea typeface="Whitney Book" charset="0"/>
              <a:cs typeface="Whitney Book" charset="0"/>
            </a:endParaRPr>
          </a:p>
        </p:txBody>
      </p:sp>
      <p:sp>
        <p:nvSpPr>
          <p:cNvPr id="6" name="TextBox 5"/>
          <p:cNvSpPr txBox="1"/>
          <p:nvPr/>
        </p:nvSpPr>
        <p:spPr>
          <a:xfrm>
            <a:off x="389107" y="369650"/>
            <a:ext cx="8100551" cy="1446550"/>
          </a:xfrm>
          <a:prstGeom prst="rect">
            <a:avLst/>
          </a:prstGeom>
          <a:noFill/>
        </p:spPr>
        <p:txBody>
          <a:bodyPr wrap="none" rtlCol="0">
            <a:spAutoFit/>
          </a:bodyPr>
          <a:lstStyle/>
          <a:p>
            <a:r>
              <a:rPr lang="en-US" sz="4400" b="1" dirty="0" smtClean="0">
                <a:latin typeface="Whitney Semibold" charset="0"/>
                <a:ea typeface="Whitney Semibold" charset="0"/>
                <a:cs typeface="Whitney Semibold" charset="0"/>
              </a:rPr>
              <a:t>A Medical Amnesty Approach </a:t>
            </a:r>
            <a:r>
              <a:rPr lang="en-US" sz="4400" b="1" smtClean="0">
                <a:latin typeface="Whitney Semibold" charset="0"/>
                <a:ea typeface="Whitney Semibold" charset="0"/>
                <a:cs typeface="Whitney Semibold" charset="0"/>
              </a:rPr>
              <a:t>to </a:t>
            </a:r>
          </a:p>
          <a:p>
            <a:r>
              <a:rPr lang="en-US" sz="4400" b="1" dirty="0" smtClean="0">
                <a:latin typeface="Whitney Semibold" charset="0"/>
                <a:ea typeface="Whitney Semibold" charset="0"/>
                <a:cs typeface="Whitney Semibold" charset="0"/>
              </a:rPr>
              <a:t>Drug-Related Emergencies</a:t>
            </a:r>
            <a:endParaRPr lang="en-US" sz="4400" b="1" dirty="0">
              <a:latin typeface="Whitney Semibold" charset="0"/>
              <a:ea typeface="Whitney Semibold" charset="0"/>
              <a:cs typeface="Whitney Semibold" charset="0"/>
            </a:endParaRPr>
          </a:p>
        </p:txBody>
      </p:sp>
    </p:spTree>
    <p:extLst>
      <p:ext uri="{BB962C8B-B14F-4D97-AF65-F5344CB8AC3E}">
        <p14:creationId xmlns:p14="http://schemas.microsoft.com/office/powerpoint/2010/main" val="1152167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1201" y="616210"/>
            <a:ext cx="10260551" cy="1938992"/>
          </a:xfrm>
          <a:prstGeom prst="rect">
            <a:avLst/>
          </a:prstGeom>
          <a:noFill/>
        </p:spPr>
        <p:txBody>
          <a:bodyPr wrap="square" rtlCol="0">
            <a:spAutoFit/>
          </a:bodyPr>
          <a:lstStyle/>
          <a:p>
            <a:pPr algn="ctr"/>
            <a:r>
              <a:rPr lang="en-US" sz="4000" dirty="0" smtClean="0">
                <a:solidFill>
                  <a:schemeClr val="accent5">
                    <a:lumMod val="75000"/>
                  </a:schemeClr>
                </a:solidFill>
                <a:latin typeface="Whitney Medium" charset="0"/>
                <a:ea typeface="Whitney Medium" charset="0"/>
                <a:cs typeface="Whitney Medium" charset="0"/>
              </a:rPr>
              <a:t>Students are reluctant to </a:t>
            </a:r>
            <a:r>
              <a:rPr lang="en-US" sz="4000" b="1" u="sng" dirty="0" smtClean="0">
                <a:solidFill>
                  <a:schemeClr val="accent5">
                    <a:lumMod val="75000"/>
                  </a:schemeClr>
                </a:solidFill>
                <a:latin typeface="Whitney Medium" charset="0"/>
                <a:ea typeface="Whitney Medium" charset="0"/>
                <a:cs typeface="Whitney Medium" charset="0"/>
              </a:rPr>
              <a:t>seek medical attention</a:t>
            </a:r>
            <a:r>
              <a:rPr lang="en-US" sz="4000" b="1" dirty="0" smtClean="0">
                <a:solidFill>
                  <a:schemeClr val="accent5">
                    <a:lumMod val="75000"/>
                  </a:schemeClr>
                </a:solidFill>
                <a:latin typeface="Whitney Medium" charset="0"/>
                <a:ea typeface="Whitney Medium" charset="0"/>
                <a:cs typeface="Whitney Medium" charset="0"/>
              </a:rPr>
              <a:t> </a:t>
            </a:r>
            <a:r>
              <a:rPr lang="en-US" sz="4000" dirty="0" smtClean="0">
                <a:solidFill>
                  <a:schemeClr val="accent5">
                    <a:lumMod val="75000"/>
                  </a:schemeClr>
                </a:solidFill>
                <a:latin typeface="Whitney Medium" charset="0"/>
                <a:ea typeface="Whitney Medium" charset="0"/>
                <a:cs typeface="Whitney Medium" charset="0"/>
              </a:rPr>
              <a:t>for </a:t>
            </a:r>
            <a:r>
              <a:rPr lang="en-US" sz="4000" dirty="0">
                <a:solidFill>
                  <a:schemeClr val="accent5">
                    <a:lumMod val="75000"/>
                  </a:schemeClr>
                </a:solidFill>
                <a:latin typeface="Whitney Medium" charset="0"/>
                <a:ea typeface="Whitney Medium" charset="0"/>
                <a:cs typeface="Whitney Medium" charset="0"/>
              </a:rPr>
              <a:t> </a:t>
            </a:r>
            <a:r>
              <a:rPr lang="en-US" sz="4000" dirty="0" smtClean="0">
                <a:solidFill>
                  <a:schemeClr val="accent5">
                    <a:lumMod val="75000"/>
                  </a:schemeClr>
                </a:solidFill>
                <a:latin typeface="Whitney Medium" charset="0"/>
                <a:ea typeface="Whitney Medium" charset="0"/>
                <a:cs typeface="Whitney Medium" charset="0"/>
              </a:rPr>
              <a:t>themselves or others in potential </a:t>
            </a:r>
            <a:r>
              <a:rPr lang="en-US" sz="4000" b="1" dirty="0" smtClean="0">
                <a:solidFill>
                  <a:schemeClr val="accent5">
                    <a:lumMod val="75000"/>
                  </a:schemeClr>
                </a:solidFill>
                <a:latin typeface="Whitney Medium" charset="0"/>
                <a:ea typeface="Whitney Medium" charset="0"/>
                <a:cs typeface="Whitney Medium" charset="0"/>
              </a:rPr>
              <a:t>drug-related emergencies  </a:t>
            </a:r>
            <a:endParaRPr lang="en-US" sz="4000" b="1" dirty="0">
              <a:solidFill>
                <a:schemeClr val="accent5">
                  <a:lumMod val="75000"/>
                </a:schemeClr>
              </a:solidFill>
              <a:latin typeface="Whitney Medium" charset="0"/>
              <a:ea typeface="Whitney Medium" charset="0"/>
              <a:cs typeface="Whitney Medium" charset="0"/>
            </a:endParaRPr>
          </a:p>
        </p:txBody>
      </p:sp>
      <p:sp>
        <p:nvSpPr>
          <p:cNvPr id="8" name="TextBox 7"/>
          <p:cNvSpPr txBox="1"/>
          <p:nvPr/>
        </p:nvSpPr>
        <p:spPr>
          <a:xfrm>
            <a:off x="1081201" y="3383271"/>
            <a:ext cx="10260551" cy="2246769"/>
          </a:xfrm>
          <a:prstGeom prst="rect">
            <a:avLst/>
          </a:prstGeom>
          <a:noFill/>
        </p:spPr>
        <p:txBody>
          <a:bodyPr wrap="square" rtlCol="0">
            <a:spAutoFit/>
          </a:bodyPr>
          <a:lstStyle/>
          <a:p>
            <a:pPr marL="285750" indent="-285750">
              <a:buFont typeface="Arial" charset="0"/>
              <a:buChar char="•"/>
            </a:pPr>
            <a:r>
              <a:rPr lang="en-US" sz="2800" dirty="0">
                <a:latin typeface="Whitney Book" charset="0"/>
                <a:ea typeface="Whitney Book" charset="0"/>
                <a:cs typeface="Whitney Book" charset="0"/>
              </a:rPr>
              <a:t>U</a:t>
            </a:r>
            <a:r>
              <a:rPr lang="en-US" sz="2800" dirty="0" smtClean="0">
                <a:latin typeface="Whitney Book" charset="0"/>
                <a:ea typeface="Whitney Book" charset="0"/>
                <a:cs typeface="Whitney Book" charset="0"/>
              </a:rPr>
              <a:t>nsure if an intoxicated person is sick enough to warrant medical attention</a:t>
            </a:r>
          </a:p>
          <a:p>
            <a:pPr marL="285750" indent="-285750">
              <a:buFont typeface="Arial" charset="0"/>
              <a:buChar char="•"/>
            </a:pPr>
            <a:r>
              <a:rPr lang="en-US" sz="2800" dirty="0">
                <a:latin typeface="Whitney Book" charset="0"/>
                <a:ea typeface="Whitney Book" charset="0"/>
                <a:cs typeface="Whitney Book" charset="0"/>
              </a:rPr>
              <a:t>C</a:t>
            </a:r>
            <a:r>
              <a:rPr lang="en-US" sz="2800" dirty="0" smtClean="0">
                <a:latin typeface="Whitney Book" charset="0"/>
                <a:ea typeface="Whitney Book" charset="0"/>
                <a:cs typeface="Whitney Book" charset="0"/>
              </a:rPr>
              <a:t>oncerned about potential judicial consequences to themselves, the intoxicated individual, and/or the residence where the consumption took place</a:t>
            </a:r>
          </a:p>
        </p:txBody>
      </p:sp>
    </p:spTree>
    <p:extLst>
      <p:ext uri="{BB962C8B-B14F-4D97-AF65-F5344CB8AC3E}">
        <p14:creationId xmlns:p14="http://schemas.microsoft.com/office/powerpoint/2010/main" val="336604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608" y="642026"/>
            <a:ext cx="11244360" cy="1323439"/>
          </a:xfrm>
          <a:prstGeom prst="rect">
            <a:avLst/>
          </a:prstGeom>
          <a:noFill/>
        </p:spPr>
        <p:txBody>
          <a:bodyPr wrap="none" rtlCol="0">
            <a:spAutoFit/>
          </a:bodyPr>
          <a:lstStyle/>
          <a:p>
            <a:pPr algn="ctr"/>
            <a:r>
              <a:rPr lang="en-US" sz="4000" dirty="0" smtClean="0">
                <a:solidFill>
                  <a:schemeClr val="accent5">
                    <a:lumMod val="75000"/>
                  </a:schemeClr>
                </a:solidFill>
                <a:latin typeface="Whitney Medium" charset="0"/>
                <a:ea typeface="Whitney Medium" charset="0"/>
                <a:cs typeface="Whitney Medium" charset="0"/>
              </a:rPr>
              <a:t>A number of universities have implemented a </a:t>
            </a:r>
          </a:p>
          <a:p>
            <a:pPr algn="ctr"/>
            <a:r>
              <a:rPr lang="en-US" sz="4000" b="1" dirty="0" smtClean="0">
                <a:solidFill>
                  <a:schemeClr val="accent5">
                    <a:lumMod val="75000"/>
                  </a:schemeClr>
                </a:solidFill>
                <a:latin typeface="Whitney Medium" charset="0"/>
                <a:ea typeface="Whitney Medium" charset="0"/>
                <a:cs typeface="Whitney Medium" charset="0"/>
              </a:rPr>
              <a:t>Medical Amnesty Program/Good Samaritan Policy </a:t>
            </a:r>
          </a:p>
        </p:txBody>
      </p:sp>
      <p:sp>
        <p:nvSpPr>
          <p:cNvPr id="5" name="TextBox 4"/>
          <p:cNvSpPr txBox="1"/>
          <p:nvPr/>
        </p:nvSpPr>
        <p:spPr>
          <a:xfrm>
            <a:off x="953311" y="2730920"/>
            <a:ext cx="10302583" cy="3108543"/>
          </a:xfrm>
          <a:prstGeom prst="rect">
            <a:avLst/>
          </a:prstGeom>
          <a:noFill/>
        </p:spPr>
        <p:txBody>
          <a:bodyPr wrap="square" rtlCol="0">
            <a:spAutoFit/>
          </a:bodyPr>
          <a:lstStyle/>
          <a:p>
            <a:pPr marL="457200" indent="-457200">
              <a:buFont typeface="Arial" charset="0"/>
              <a:buChar char="•"/>
            </a:pPr>
            <a:r>
              <a:rPr lang="en-US" sz="2800" dirty="0" smtClean="0">
                <a:latin typeface="Whitney Book" charset="0"/>
                <a:ea typeface="Whitney Book" charset="0"/>
                <a:cs typeface="Whitney Book" charset="0"/>
              </a:rPr>
              <a:t>Amnesty </a:t>
            </a:r>
            <a:r>
              <a:rPr lang="en-US" sz="2800" dirty="0">
                <a:latin typeface="Whitney Book" charset="0"/>
                <a:ea typeface="Whitney Book" charset="0"/>
                <a:cs typeface="Whitney Book" charset="0"/>
              </a:rPr>
              <a:t>from disciplinary actions for the person experiencing the medical emergency, the person(s) who notify authorities, and any other bystanders, as a maximum effort to promote fast action </a:t>
            </a:r>
            <a:r>
              <a:rPr lang="en-US" sz="2800" dirty="0" smtClean="0">
                <a:latin typeface="Whitney Book" charset="0"/>
                <a:ea typeface="Whitney Book" charset="0"/>
                <a:cs typeface="Whitney Book" charset="0"/>
              </a:rPr>
              <a:t>responses</a:t>
            </a:r>
            <a:endParaRPr lang="en-US" sz="2800" dirty="0">
              <a:latin typeface="Whitney Book" charset="0"/>
              <a:ea typeface="Whitney Book" charset="0"/>
              <a:cs typeface="Whitney Book" charset="0"/>
            </a:endParaRPr>
          </a:p>
          <a:p>
            <a:pPr marL="457200" indent="-457200">
              <a:buFont typeface="Arial" charset="0"/>
              <a:buChar char="•"/>
            </a:pPr>
            <a:r>
              <a:rPr lang="en-US" sz="2800" dirty="0" smtClean="0">
                <a:latin typeface="Whitney Book" charset="0"/>
                <a:ea typeface="Whitney Book" charset="0"/>
                <a:cs typeface="Whitney Book" charset="0"/>
              </a:rPr>
              <a:t>Amnesty </a:t>
            </a:r>
            <a:r>
              <a:rPr lang="en-US" sz="2800" dirty="0">
                <a:latin typeface="Whitney Book" charset="0"/>
                <a:ea typeface="Whitney Book" charset="0"/>
                <a:cs typeface="Whitney Book" charset="0"/>
              </a:rPr>
              <a:t>from disciplinary action for all violation of all substance policies, not just alcohol policy </a:t>
            </a:r>
            <a:r>
              <a:rPr lang="en-US" sz="2800" dirty="0" smtClean="0">
                <a:latin typeface="Whitney Book" charset="0"/>
                <a:ea typeface="Whitney Book" charset="0"/>
                <a:cs typeface="Whitney Book" charset="0"/>
              </a:rPr>
              <a:t>violations</a:t>
            </a:r>
            <a:endParaRPr lang="en-US" sz="2800" dirty="0">
              <a:latin typeface="Whitney Book" charset="0"/>
              <a:ea typeface="Whitney Book" charset="0"/>
              <a:cs typeface="Whitney Book" charset="0"/>
            </a:endParaRPr>
          </a:p>
          <a:p>
            <a:pPr marL="457200" indent="-457200">
              <a:buFont typeface="Arial" charset="0"/>
              <a:buChar char="•"/>
            </a:pPr>
            <a:r>
              <a:rPr lang="en-US" sz="2800" dirty="0" smtClean="0">
                <a:latin typeface="Whitney Book" charset="0"/>
                <a:ea typeface="Whitney Book" charset="0"/>
                <a:cs typeface="Whitney Book" charset="0"/>
              </a:rPr>
              <a:t>Applies </a:t>
            </a:r>
            <a:r>
              <a:rPr lang="en-US" sz="2800" dirty="0">
                <a:latin typeface="Whitney Book" charset="0"/>
                <a:ea typeface="Whitney Book" charset="0"/>
                <a:cs typeface="Whitney Book" charset="0"/>
              </a:rPr>
              <a:t>educational sanctions vs. disciplinary </a:t>
            </a:r>
            <a:r>
              <a:rPr lang="en-US" sz="2800" dirty="0" smtClean="0">
                <a:latin typeface="Whitney Book" charset="0"/>
                <a:ea typeface="Whitney Book" charset="0"/>
                <a:cs typeface="Whitney Book" charset="0"/>
              </a:rPr>
              <a:t>sanctions</a:t>
            </a:r>
            <a:endParaRPr lang="en-US" sz="2800" dirty="0">
              <a:latin typeface="Whitney Book" charset="0"/>
              <a:ea typeface="Whitney Book" charset="0"/>
              <a:cs typeface="Whitney Book" charset="0"/>
            </a:endParaRPr>
          </a:p>
        </p:txBody>
      </p:sp>
    </p:spTree>
    <p:extLst>
      <p:ext uri="{BB962C8B-B14F-4D97-AF65-F5344CB8AC3E}">
        <p14:creationId xmlns:p14="http://schemas.microsoft.com/office/powerpoint/2010/main" val="2091159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5192" y="1743963"/>
            <a:ext cx="10894978" cy="2677656"/>
          </a:xfrm>
          <a:prstGeom prst="rect">
            <a:avLst/>
          </a:prstGeom>
          <a:noFill/>
        </p:spPr>
        <p:txBody>
          <a:bodyPr wrap="square" rtlCol="0">
            <a:spAutoFit/>
          </a:bodyPr>
          <a:lstStyle/>
          <a:p>
            <a:pPr algn="ctr" fontAlgn="base"/>
            <a:r>
              <a:rPr lang="en-US" sz="2800" b="1" dirty="0" smtClean="0">
                <a:latin typeface="Whitney Book" charset="0"/>
                <a:ea typeface="Whitney Book" charset="0"/>
                <a:cs typeface="Whitney Book" charset="0"/>
              </a:rPr>
              <a:t>UBC Okanagan’s </a:t>
            </a:r>
            <a:r>
              <a:rPr lang="en-US" sz="2800" b="1" i="1" dirty="0" smtClean="0">
                <a:solidFill>
                  <a:srgbClr val="FF0000"/>
                </a:solidFill>
                <a:latin typeface="Whitney Book" charset="0"/>
                <a:ea typeface="Whitney Book" charset="0"/>
                <a:cs typeface="Whitney Book" charset="0"/>
              </a:rPr>
              <a:t>Current </a:t>
            </a:r>
            <a:r>
              <a:rPr lang="en-US" sz="2800" b="1" dirty="0" smtClean="0">
                <a:latin typeface="Whitney Book" charset="0"/>
                <a:ea typeface="Whitney Book" charset="0"/>
                <a:cs typeface="Whitney Book" charset="0"/>
              </a:rPr>
              <a:t>Discipline </a:t>
            </a:r>
            <a:r>
              <a:rPr lang="en-US" sz="2800" b="1" dirty="0">
                <a:latin typeface="Whitney Book" charset="0"/>
                <a:ea typeface="Whitney Book" charset="0"/>
                <a:cs typeface="Whitney Book" charset="0"/>
              </a:rPr>
              <a:t>for Non-Academic Misconduct: Student Code of </a:t>
            </a:r>
            <a:r>
              <a:rPr lang="en-US" sz="2800" b="1" dirty="0" smtClean="0">
                <a:latin typeface="Whitney Book" charset="0"/>
                <a:ea typeface="Whitney Book" charset="0"/>
                <a:cs typeface="Whitney Book" charset="0"/>
              </a:rPr>
              <a:t>Conduct</a:t>
            </a:r>
          </a:p>
          <a:p>
            <a:pPr algn="ctr" fontAlgn="base"/>
            <a:endParaRPr lang="en-US" sz="2800" b="1" dirty="0" smtClean="0">
              <a:latin typeface="Whitney Book" charset="0"/>
              <a:ea typeface="Whitney Book" charset="0"/>
              <a:cs typeface="Whitney Book" charset="0"/>
            </a:endParaRPr>
          </a:p>
          <a:p>
            <a:pPr fontAlgn="base"/>
            <a:endParaRPr lang="en-US" sz="2800" b="1" dirty="0" smtClean="0">
              <a:latin typeface="Whitney Book" charset="0"/>
              <a:ea typeface="Whitney Book" charset="0"/>
              <a:cs typeface="Whitney Book" charset="0"/>
            </a:endParaRPr>
          </a:p>
          <a:p>
            <a:pPr fontAlgn="base"/>
            <a:r>
              <a:rPr lang="en-US" sz="2800" b="1" dirty="0">
                <a:latin typeface="Whitney Book" charset="0"/>
                <a:ea typeface="Whitney Book" charset="0"/>
                <a:cs typeface="Whitney Book" charset="0"/>
              </a:rPr>
              <a:t/>
            </a:r>
            <a:br>
              <a:rPr lang="en-US" sz="2800" b="1" dirty="0">
                <a:latin typeface="Whitney Book" charset="0"/>
                <a:ea typeface="Whitney Book" charset="0"/>
                <a:cs typeface="Whitney Book" charset="0"/>
              </a:rPr>
            </a:br>
            <a:endParaRPr lang="en-US" sz="2800" dirty="0">
              <a:latin typeface="Whitney Book" charset="0"/>
              <a:ea typeface="Whitney Book" charset="0"/>
              <a:cs typeface="Whitney Book" charset="0"/>
            </a:endParaRPr>
          </a:p>
        </p:txBody>
      </p:sp>
      <p:sp>
        <p:nvSpPr>
          <p:cNvPr id="3" name="TextBox 2"/>
          <p:cNvSpPr txBox="1"/>
          <p:nvPr/>
        </p:nvSpPr>
        <p:spPr>
          <a:xfrm>
            <a:off x="2879388" y="3082791"/>
            <a:ext cx="7146586" cy="1815882"/>
          </a:xfrm>
          <a:prstGeom prst="rect">
            <a:avLst/>
          </a:prstGeom>
          <a:noFill/>
        </p:spPr>
        <p:txBody>
          <a:bodyPr wrap="square" rtlCol="0">
            <a:spAutoFit/>
          </a:bodyPr>
          <a:lstStyle/>
          <a:p>
            <a:pPr fontAlgn="base"/>
            <a:r>
              <a:rPr lang="en-US" sz="2800" dirty="0">
                <a:latin typeface="Whitney Book" charset="0"/>
                <a:ea typeface="Whitney Book" charset="0"/>
                <a:cs typeface="Whitney Book" charset="0"/>
              </a:rPr>
              <a:t>(k) Relocation or exclusion from residence </a:t>
            </a:r>
            <a:br>
              <a:rPr lang="en-US" sz="2800" dirty="0">
                <a:latin typeface="Whitney Book" charset="0"/>
                <a:ea typeface="Whitney Book" charset="0"/>
                <a:cs typeface="Whitney Book" charset="0"/>
              </a:rPr>
            </a:br>
            <a:r>
              <a:rPr lang="en-US" sz="2800" dirty="0">
                <a:latin typeface="Whitney Book" charset="0"/>
                <a:ea typeface="Whitney Book" charset="0"/>
                <a:cs typeface="Whitney Book" charset="0"/>
              </a:rPr>
              <a:t>(m) Suspension from the University </a:t>
            </a:r>
            <a:endParaRPr lang="en-US" sz="2800" b="1" dirty="0">
              <a:latin typeface="Whitney Book" charset="0"/>
              <a:ea typeface="Whitney Book" charset="0"/>
              <a:cs typeface="Whitney Book" charset="0"/>
            </a:endParaRPr>
          </a:p>
          <a:p>
            <a:pPr fontAlgn="base"/>
            <a:r>
              <a:rPr lang="en-US" sz="2800" dirty="0">
                <a:latin typeface="Whitney Book" charset="0"/>
                <a:ea typeface="Whitney Book" charset="0"/>
                <a:cs typeface="Whitney Book" charset="0"/>
              </a:rPr>
              <a:t>(n) Expulsion from the University </a:t>
            </a:r>
            <a:br>
              <a:rPr lang="en-US" sz="2800" dirty="0">
                <a:latin typeface="Whitney Book" charset="0"/>
                <a:ea typeface="Whitney Book" charset="0"/>
                <a:cs typeface="Whitney Book" charset="0"/>
              </a:rPr>
            </a:br>
            <a:endParaRPr lang="en-US" sz="2800" dirty="0">
              <a:latin typeface="Whitney Book" charset="0"/>
              <a:ea typeface="Whitney Book" charset="0"/>
              <a:cs typeface="Whitney Book" charset="0"/>
            </a:endParaRPr>
          </a:p>
        </p:txBody>
      </p:sp>
    </p:spTree>
    <p:extLst>
      <p:ext uri="{BB962C8B-B14F-4D97-AF65-F5344CB8AC3E}">
        <p14:creationId xmlns:p14="http://schemas.microsoft.com/office/powerpoint/2010/main" val="1189493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8305" y="2677817"/>
            <a:ext cx="9325584" cy="1323439"/>
          </a:xfrm>
          <a:prstGeom prst="rect">
            <a:avLst/>
          </a:prstGeom>
        </p:spPr>
        <p:txBody>
          <a:bodyPr wrap="square">
            <a:spAutoFit/>
          </a:bodyPr>
          <a:lstStyle/>
          <a:p>
            <a:pPr algn="ctr"/>
            <a:r>
              <a:rPr lang="en-US" sz="4000" dirty="0" smtClean="0">
                <a:solidFill>
                  <a:schemeClr val="accent5">
                    <a:lumMod val="75000"/>
                  </a:schemeClr>
                </a:solidFill>
                <a:latin typeface="Whitney Medium" charset="0"/>
                <a:ea typeface="Whitney Medium" charset="0"/>
                <a:cs typeface="Whitney Medium" charset="0"/>
              </a:rPr>
              <a:t>Urge UBC to issue a temporary </a:t>
            </a:r>
            <a:r>
              <a:rPr lang="en-US" sz="4000" b="1" dirty="0" smtClean="0">
                <a:solidFill>
                  <a:schemeClr val="accent5">
                    <a:lumMod val="75000"/>
                  </a:schemeClr>
                </a:solidFill>
                <a:latin typeface="Whitney Semibold" charset="0"/>
                <a:ea typeface="Whitney Semibold" charset="0"/>
                <a:cs typeface="Whitney Semibold" charset="0"/>
              </a:rPr>
              <a:t>amnesty for all drug-related emergencies</a:t>
            </a:r>
            <a:endParaRPr lang="en-US" sz="4000" dirty="0" smtClean="0">
              <a:solidFill>
                <a:schemeClr val="accent5">
                  <a:lumMod val="75000"/>
                </a:schemeClr>
              </a:solidFill>
              <a:latin typeface="Whitney Medium" charset="0"/>
              <a:ea typeface="Whitney Medium" charset="0"/>
              <a:cs typeface="Whitney Medium" charset="0"/>
            </a:endParaRPr>
          </a:p>
        </p:txBody>
      </p:sp>
    </p:spTree>
    <p:extLst>
      <p:ext uri="{BB962C8B-B14F-4D97-AF65-F5344CB8AC3E}">
        <p14:creationId xmlns:p14="http://schemas.microsoft.com/office/powerpoint/2010/main" val="960116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50822"/>
            <a:ext cx="10058400" cy="1450757"/>
          </a:xfrm>
        </p:spPr>
        <p:txBody>
          <a:bodyPr/>
          <a:lstStyle/>
          <a:p>
            <a:r>
              <a:rPr lang="en-US" dirty="0" smtClean="0"/>
              <a:t>We are in unprecedented territory</a:t>
            </a:r>
            <a:endParaRPr lang="en-US" dirty="0"/>
          </a:p>
        </p:txBody>
      </p:sp>
      <p:sp>
        <p:nvSpPr>
          <p:cNvPr id="3" name="Content Placeholder 2"/>
          <p:cNvSpPr>
            <a:spLocks noGrp="1"/>
          </p:cNvSpPr>
          <p:nvPr>
            <p:ph idx="1"/>
          </p:nvPr>
        </p:nvSpPr>
        <p:spPr/>
        <p:txBody>
          <a:bodyPr/>
          <a:lstStyle/>
          <a:p>
            <a:endParaRPr lang="en-US" dirty="0"/>
          </a:p>
          <a:p>
            <a:r>
              <a:rPr lang="en-US" dirty="0" smtClean="0"/>
              <a:t>What can we do to continue to be leaders in supporting our community and reducing risk for our students?</a:t>
            </a:r>
          </a:p>
          <a:p>
            <a:endParaRPr lang="en-US" dirty="0"/>
          </a:p>
          <a:p>
            <a:r>
              <a:rPr lang="en-US" dirty="0" smtClean="0"/>
              <a:t>How can we increase naloxone uptake on our campus?</a:t>
            </a:r>
          </a:p>
          <a:p>
            <a:r>
              <a:rPr lang="en-US" dirty="0"/>
              <a:t/>
            </a:r>
            <a:br>
              <a:rPr lang="en-US" dirty="0"/>
            </a:br>
            <a:r>
              <a:rPr lang="en-US" dirty="0" smtClean="0"/>
              <a:t>What else can we do to creatively reduce risk for our students?</a:t>
            </a:r>
            <a:endParaRPr lang="en-US" dirty="0"/>
          </a:p>
        </p:txBody>
      </p:sp>
    </p:spTree>
    <p:extLst>
      <p:ext uri="{BB962C8B-B14F-4D97-AF65-F5344CB8AC3E}">
        <p14:creationId xmlns:p14="http://schemas.microsoft.com/office/powerpoint/2010/main" val="483123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Plan</a:t>
            </a:r>
            <a:endParaRPr lang="en-US" dirty="0"/>
          </a:p>
        </p:txBody>
      </p:sp>
      <p:sp>
        <p:nvSpPr>
          <p:cNvPr id="3" name="Content Placeholder 2"/>
          <p:cNvSpPr>
            <a:spLocks noGrp="1"/>
          </p:cNvSpPr>
          <p:nvPr>
            <p:ph idx="1"/>
          </p:nvPr>
        </p:nvSpPr>
        <p:spPr/>
        <p:txBody>
          <a:bodyPr/>
          <a:lstStyle/>
          <a:p>
            <a:r>
              <a:rPr lang="en-US" dirty="0" smtClean="0"/>
              <a:t>Introductions</a:t>
            </a:r>
          </a:p>
          <a:p>
            <a:r>
              <a:rPr lang="en-US" dirty="0" smtClean="0"/>
              <a:t>Overview of the issue – Melissa </a:t>
            </a:r>
            <a:r>
              <a:rPr lang="en-US" dirty="0" err="1" smtClean="0"/>
              <a:t>Feddersen</a:t>
            </a:r>
            <a:r>
              <a:rPr lang="en-US" dirty="0" smtClean="0"/>
              <a:t> (VOICE Campus Health Project)</a:t>
            </a:r>
          </a:p>
          <a:p>
            <a:r>
              <a:rPr lang="en-US" dirty="0" smtClean="0"/>
              <a:t>Prevention Plan – Nursing student team</a:t>
            </a:r>
          </a:p>
          <a:p>
            <a:r>
              <a:rPr lang="en-US" dirty="0" smtClean="0"/>
              <a:t>Harm Reduction Plan – Update from Jean Bryans (Health and Wellness)</a:t>
            </a:r>
          </a:p>
          <a:p>
            <a:r>
              <a:rPr lang="en-US" dirty="0" smtClean="0"/>
              <a:t>Policy Ask – Michelle Thiessen (Canadian Students for Responsible Drug Policy)</a:t>
            </a:r>
          </a:p>
          <a:p>
            <a:r>
              <a:rPr lang="en-US" dirty="0" smtClean="0"/>
              <a:t>Discussion</a:t>
            </a:r>
            <a:endParaRPr lang="en-US" dirty="0"/>
          </a:p>
        </p:txBody>
      </p:sp>
    </p:spTree>
    <p:extLst>
      <p:ext uri="{BB962C8B-B14F-4D97-AF65-F5344CB8AC3E}">
        <p14:creationId xmlns:p14="http://schemas.microsoft.com/office/powerpoint/2010/main" val="191575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Fentanyl?</a:t>
            </a:r>
            <a:endParaRPr lang="en-US" dirty="0"/>
          </a:p>
        </p:txBody>
      </p:sp>
      <p:sp>
        <p:nvSpPr>
          <p:cNvPr id="3" name="Content Placeholder 2"/>
          <p:cNvSpPr>
            <a:spLocks noGrp="1"/>
          </p:cNvSpPr>
          <p:nvPr>
            <p:ph idx="1"/>
          </p:nvPr>
        </p:nvSpPr>
        <p:spPr/>
        <p:txBody>
          <a:bodyPr/>
          <a:lstStyle/>
          <a:p>
            <a:pPr>
              <a:buFont typeface="Wingdings" charset="2"/>
              <a:buChar char="v"/>
            </a:pPr>
            <a:r>
              <a:rPr lang="en-CA" dirty="0" smtClean="0"/>
              <a:t> Fentanyl </a:t>
            </a:r>
            <a:r>
              <a:rPr lang="en-CA" dirty="0"/>
              <a:t>is one of a class of drugs called “opioids,” drugs that bind to receptors in our brain and alter our perceptions of pain. There are many different opioids, including prescription drugs like codeine (e.g. Tylenol 3), </a:t>
            </a:r>
            <a:r>
              <a:rPr lang="en-CA" dirty="0" err="1"/>
              <a:t>hydomorphone</a:t>
            </a:r>
            <a:r>
              <a:rPr lang="en-CA" dirty="0"/>
              <a:t> (e.g. </a:t>
            </a:r>
            <a:r>
              <a:rPr lang="en-CA" dirty="0" err="1"/>
              <a:t>Dilaudid</a:t>
            </a:r>
            <a:r>
              <a:rPr lang="en-CA" dirty="0"/>
              <a:t>), and oxycodone (e.g. Percocet). When prescribed, they are often used after surgery or for moderate-to-severe pain </a:t>
            </a:r>
            <a:r>
              <a:rPr lang="en-CA" dirty="0" smtClean="0"/>
              <a:t>treatment</a:t>
            </a:r>
            <a:r>
              <a:rPr lang="en-US" dirty="0" smtClean="0"/>
              <a:t>.</a:t>
            </a:r>
          </a:p>
          <a:p>
            <a:pPr>
              <a:buFont typeface="Wingdings" charset="2"/>
              <a:buChar char="v"/>
            </a:pPr>
            <a:endParaRPr lang="en-US" dirty="0"/>
          </a:p>
          <a:p>
            <a:pPr>
              <a:buFont typeface="Wingdings" charset="2"/>
              <a:buChar char="v"/>
            </a:pPr>
            <a:r>
              <a:rPr lang="en-CA" dirty="0"/>
              <a:t>Some opioids that are available by prescription or used in hospitals (e.g. fentanyl, heroin) </a:t>
            </a:r>
            <a:r>
              <a:rPr lang="en-CA" b="1" dirty="0"/>
              <a:t>are also</a:t>
            </a:r>
            <a:r>
              <a:rPr lang="en-CA" dirty="0"/>
              <a:t> manufactured in illicit labs or ‘kitchens’ (by people with varying degrees of competence). These unauthorized drugs can be made to look like prescription drugs or sold as street drugs, like cocaine or MDMA.</a:t>
            </a:r>
            <a:r>
              <a:rPr lang="en-US" dirty="0"/>
              <a:t> </a:t>
            </a:r>
            <a:endParaRPr lang="en-US" dirty="0" smtClean="0"/>
          </a:p>
          <a:p>
            <a:pPr>
              <a:buFont typeface="Wingdings" charset="2"/>
              <a:buChar char="v"/>
            </a:pPr>
            <a:endParaRPr lang="en-US" dirty="0"/>
          </a:p>
          <a:p>
            <a:pPr marL="0" indent="0">
              <a:buNone/>
            </a:pPr>
            <a:r>
              <a:rPr lang="en-US" dirty="0" smtClean="0"/>
              <a:t>(Healthy Minds, Healthy Campus Fentanyl FAQ, 2016)</a:t>
            </a:r>
            <a:endParaRPr lang="en-US" dirty="0"/>
          </a:p>
        </p:txBody>
      </p:sp>
    </p:spTree>
    <p:extLst>
      <p:ext uri="{BB962C8B-B14F-4D97-AF65-F5344CB8AC3E}">
        <p14:creationId xmlns:p14="http://schemas.microsoft.com/office/powerpoint/2010/main" val="164828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idx="1"/>
          </p:nvPr>
        </p:nvSpPr>
        <p:spPr/>
        <p:txBody>
          <a:bodyPr>
            <a:normAutofit lnSpcReduction="10000"/>
          </a:bodyPr>
          <a:lstStyle/>
          <a:p>
            <a:r>
              <a:rPr lang="en-US" dirty="0" smtClean="0"/>
              <a:t>In British Columbia:</a:t>
            </a:r>
          </a:p>
          <a:p>
            <a:pPr>
              <a:buFont typeface="Wingdings" charset="2"/>
              <a:buChar char="v"/>
            </a:pPr>
            <a:r>
              <a:rPr lang="en-US" dirty="0" smtClean="0"/>
              <a:t>There </a:t>
            </a:r>
            <a:r>
              <a:rPr lang="en-US" dirty="0"/>
              <a:t>were 555 apparent illicit drug overdose deaths from Jan to Sep 2016. This is a 60.9% increase over the number of death occurring during the same period in 2015 (345). </a:t>
            </a:r>
            <a:r>
              <a:rPr lang="en-US" dirty="0" smtClean="0"/>
              <a:t> (BC Coroner, August 2016)</a:t>
            </a:r>
          </a:p>
          <a:p>
            <a:pPr>
              <a:buFont typeface="Wingdings" charset="2"/>
              <a:buChar char="v"/>
            </a:pPr>
            <a:r>
              <a:rPr lang="en-US" dirty="0"/>
              <a:t>Preliminary data for Jan – Aug 31, 2016, suggest that the proportion of illicit drug overdose deaths for which fentanyl was detected (alone or in combination with other drugs) </a:t>
            </a:r>
            <a:r>
              <a:rPr lang="en-US" dirty="0" smtClean="0"/>
              <a:t>increased </a:t>
            </a:r>
            <a:r>
              <a:rPr lang="en-US" dirty="0"/>
              <a:t>to approximately 61% in 2016 from 30% in 2015</a:t>
            </a:r>
            <a:r>
              <a:rPr lang="en-US" dirty="0" smtClean="0"/>
              <a:t>.</a:t>
            </a:r>
          </a:p>
          <a:p>
            <a:pPr>
              <a:buFont typeface="Wingdings" charset="2"/>
              <a:buChar char="v"/>
            </a:pPr>
            <a:r>
              <a:rPr lang="en-US" dirty="0" smtClean="0"/>
              <a:t>As of September 21, we have exceeded a record breaking 2015 with 555 deaths (508 in all of 2015). </a:t>
            </a:r>
          </a:p>
          <a:p>
            <a:pPr>
              <a:buFont typeface="Wingdings" charset="2"/>
              <a:buChar char="v"/>
            </a:pPr>
            <a:endParaRPr lang="en-US" dirty="0"/>
          </a:p>
          <a:p>
            <a:r>
              <a:rPr lang="en-US" dirty="0" smtClean="0"/>
              <a:t>In Kelowna:</a:t>
            </a:r>
          </a:p>
          <a:p>
            <a:pPr>
              <a:buFont typeface="Wingdings" charset="2"/>
              <a:buChar char="v"/>
            </a:pPr>
            <a:r>
              <a:rPr lang="en-US" dirty="0" smtClean="0"/>
              <a:t>18 people have died of OD in Kelowna between January – August 2016. 6 died all of 2015.  </a:t>
            </a:r>
            <a:endParaRPr lang="en-US"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310922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770" y="97279"/>
            <a:ext cx="11219014" cy="6303520"/>
          </a:xfrm>
        </p:spPr>
      </p:pic>
    </p:spTree>
    <p:extLst>
      <p:ext uri="{BB962C8B-B14F-4D97-AF65-F5344CB8AC3E}">
        <p14:creationId xmlns:p14="http://schemas.microsoft.com/office/powerpoint/2010/main" val="70951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issue is not opiate addiction</a:t>
            </a:r>
            <a:r>
              <a:rPr lang="is-IS" dirty="0" smtClean="0"/>
              <a:t>…</a:t>
            </a:r>
            <a:endParaRPr lang="en-US" dirty="0"/>
          </a:p>
        </p:txBody>
      </p:sp>
      <p:sp>
        <p:nvSpPr>
          <p:cNvPr id="3" name="Content Placeholder 2"/>
          <p:cNvSpPr>
            <a:spLocks noGrp="1"/>
          </p:cNvSpPr>
          <p:nvPr>
            <p:ph idx="1"/>
          </p:nvPr>
        </p:nvSpPr>
        <p:spPr/>
        <p:txBody>
          <a:bodyPr/>
          <a:lstStyle/>
          <a:p>
            <a:r>
              <a:rPr lang="en-US" dirty="0"/>
              <a:t>A sample review of toxicological findings for 207 fentanyl-detected illicit drug overdose deaths in 2016 was conducted. In 96% of these deaths, at least one substance other than fentanyl was </a:t>
            </a:r>
            <a:r>
              <a:rPr lang="en-US" dirty="0" smtClean="0"/>
              <a:t>detected. The </a:t>
            </a:r>
            <a:r>
              <a:rPr lang="en-US" dirty="0"/>
              <a:t>four most frequently detected drugs were as follows:</a:t>
            </a:r>
          </a:p>
          <a:p>
            <a:pPr>
              <a:buFont typeface="Wingdings" charset="2"/>
              <a:buChar char="§"/>
            </a:pPr>
            <a:r>
              <a:rPr lang="en-US" dirty="0" smtClean="0"/>
              <a:t>cocaine </a:t>
            </a:r>
            <a:r>
              <a:rPr lang="en-US" dirty="0"/>
              <a:t>(46% of deaths) </a:t>
            </a:r>
            <a:endParaRPr lang="en-US" dirty="0" smtClean="0"/>
          </a:p>
          <a:p>
            <a:pPr>
              <a:buFont typeface="Wingdings" charset="2"/>
              <a:buChar char="§"/>
            </a:pPr>
            <a:r>
              <a:rPr lang="en-US" dirty="0" smtClean="0"/>
              <a:t>ethyl </a:t>
            </a:r>
            <a:r>
              <a:rPr lang="en-US" dirty="0"/>
              <a:t>alcohol (36% of deaths) </a:t>
            </a:r>
            <a:endParaRPr lang="en-US" dirty="0" smtClean="0"/>
          </a:p>
          <a:p>
            <a:pPr>
              <a:buFont typeface="Wingdings" charset="2"/>
              <a:buChar char="§"/>
            </a:pPr>
            <a:r>
              <a:rPr lang="en-US" dirty="0" smtClean="0"/>
              <a:t>methamphetamine </a:t>
            </a:r>
            <a:r>
              <a:rPr lang="en-US" dirty="0"/>
              <a:t>(34% of deaths) </a:t>
            </a:r>
            <a:r>
              <a:rPr lang="en-US" dirty="0" smtClean="0"/>
              <a:t> </a:t>
            </a:r>
          </a:p>
          <a:p>
            <a:pPr>
              <a:buFont typeface="Wingdings" charset="2"/>
              <a:buChar char="§"/>
            </a:pPr>
            <a:r>
              <a:rPr lang="en-US" dirty="0" smtClean="0"/>
              <a:t>heroin </a:t>
            </a:r>
            <a:r>
              <a:rPr lang="en-US" dirty="0"/>
              <a:t>(30% of </a:t>
            </a:r>
            <a:r>
              <a:rPr lang="en-US" dirty="0" smtClean="0"/>
              <a:t>deaths)</a:t>
            </a:r>
            <a:endParaRPr lang="en-US" dirty="0"/>
          </a:p>
          <a:p>
            <a:r>
              <a:rPr lang="en-US" dirty="0" smtClean="0"/>
              <a:t>(Source BC Coroner, Up to August 31, 2016) </a:t>
            </a:r>
          </a:p>
          <a:p>
            <a:endParaRPr lang="en-US" dirty="0"/>
          </a:p>
          <a:p>
            <a:pPr>
              <a:buFont typeface="Wingdings" charset="2"/>
              <a:buChar char="v"/>
            </a:pPr>
            <a:r>
              <a:rPr lang="en-US" dirty="0" smtClean="0"/>
              <a:t>Fentanyl has also been found in oxycodone (</a:t>
            </a:r>
            <a:r>
              <a:rPr lang="en-US" dirty="0" err="1" smtClean="0"/>
              <a:t>percocet</a:t>
            </a:r>
            <a:r>
              <a:rPr lang="en-US" dirty="0" smtClean="0"/>
              <a:t>), MDMA, ecstasy. There has been anecdotal evidence that there has even been marijuana tainted. </a:t>
            </a:r>
            <a:endParaRPr lang="en-US"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32133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why are our students so at risk?	</a:t>
            </a:r>
            <a:endParaRPr lang="en-US" dirty="0"/>
          </a:p>
        </p:txBody>
      </p:sp>
      <p:sp>
        <p:nvSpPr>
          <p:cNvPr id="3" name="Content Placeholder 2"/>
          <p:cNvSpPr>
            <a:spLocks noGrp="1"/>
          </p:cNvSpPr>
          <p:nvPr>
            <p:ph idx="1"/>
          </p:nvPr>
        </p:nvSpPr>
        <p:spPr>
          <a:xfrm>
            <a:off x="3112851" y="1806824"/>
            <a:ext cx="8942963" cy="4555066"/>
          </a:xfrm>
        </p:spPr>
        <p:txBody>
          <a:bodyPr>
            <a:normAutofit lnSpcReduction="10000"/>
          </a:bodyPr>
          <a:lstStyle/>
          <a:p>
            <a:pPr marL="0" indent="0">
              <a:buNone/>
            </a:pPr>
            <a:r>
              <a:rPr lang="en-US" sz="3200" dirty="0" smtClean="0"/>
              <a:t>Regular opiate users develop tolerance over time. Most recreational users or people experimenting with drugs for the first time do not have this tolerance. </a:t>
            </a:r>
            <a:endParaRPr lang="en-US" sz="3200" dirty="0"/>
          </a:p>
          <a:p>
            <a:pPr marL="0" indent="0">
              <a:buNone/>
            </a:pPr>
            <a:r>
              <a:rPr lang="en-US" sz="3200" dirty="0" smtClean="0"/>
              <a:t>A very small amount (two grains of salt) of fentanyl can be fatal so even unintentional addition of the drug can be deadly.</a:t>
            </a:r>
            <a:endParaRPr lang="en-US" sz="3200" dirty="0"/>
          </a:p>
          <a:p>
            <a:pPr marL="0" indent="0">
              <a:buNone/>
            </a:pPr>
            <a:r>
              <a:rPr lang="en-US" sz="3200" dirty="0" smtClean="0"/>
              <a:t>Students trust pills. With the oxy crack down at a policy level there is now NO prescription on the street. Nearly all pills on street are now fentanyl laced. </a:t>
            </a:r>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1" y="1692613"/>
            <a:ext cx="2801565" cy="4669277"/>
          </a:xfrm>
          <a:prstGeom prst="rect">
            <a:avLst/>
          </a:prstGeom>
        </p:spPr>
      </p:pic>
    </p:spTree>
    <p:extLst>
      <p:ext uri="{BB962C8B-B14F-4D97-AF65-F5344CB8AC3E}">
        <p14:creationId xmlns:p14="http://schemas.microsoft.com/office/powerpoint/2010/main" val="993070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464" y="1845734"/>
            <a:ext cx="3852153" cy="4023360"/>
          </a:xfrm>
        </p:spPr>
        <p:txBody>
          <a:bodyPr/>
          <a:lstStyle/>
          <a:p>
            <a:r>
              <a:rPr lang="en-US" b="1" dirty="0" smtClean="0"/>
              <a:t>A fentanyl ‘lab’</a:t>
            </a:r>
            <a:r>
              <a:rPr lang="is-IS" b="1" dirty="0" smtClean="0"/>
              <a:t>…</a:t>
            </a:r>
            <a:endParaRPr lang="en-US" b="1" dirty="0" smtClean="0"/>
          </a:p>
          <a:p>
            <a:r>
              <a:rPr lang="en-US" b="1" dirty="0" smtClean="0"/>
              <a:t>Photo </a:t>
            </a:r>
            <a:r>
              <a:rPr lang="en-US" b="1" dirty="0" smtClean="0"/>
              <a:t>posted by Delta Police </a:t>
            </a:r>
          </a:p>
          <a:p>
            <a:r>
              <a:rPr lang="en-US" dirty="0"/>
              <a:t>The counter, and the scales</a:t>
            </a:r>
            <a:r>
              <a:rPr lang="en-US" dirty="0" smtClean="0"/>
              <a:t>, </a:t>
            </a:r>
            <a:r>
              <a:rPr lang="en-US" dirty="0"/>
              <a:t>are dusted with white powder. The recipes are on sticky notes. And the laboratory equipment for diluting this potent opioid?</a:t>
            </a:r>
          </a:p>
          <a:p>
            <a:r>
              <a:rPr lang="en-US" dirty="0"/>
              <a:t>A </a:t>
            </a:r>
            <a:r>
              <a:rPr lang="en-US" dirty="0" err="1"/>
              <a:t>NutriBullet</a:t>
            </a:r>
            <a:r>
              <a:rPr lang="en-US" dirty="0"/>
              <a:t> blender.</a:t>
            </a:r>
          </a:p>
        </p:txBody>
      </p:sp>
      <p:pic>
        <p:nvPicPr>
          <p:cNvPr id="4" name="Picture 3"/>
          <p:cNvPicPr>
            <a:picLocks noChangeAspect="1"/>
          </p:cNvPicPr>
          <p:nvPr/>
        </p:nvPicPr>
        <p:blipFill>
          <a:blip r:embed="rId2"/>
          <a:stretch>
            <a:fillRect/>
          </a:stretch>
        </p:blipFill>
        <p:spPr>
          <a:xfrm>
            <a:off x="4318000" y="286603"/>
            <a:ext cx="7874000" cy="5905500"/>
          </a:xfrm>
          <a:prstGeom prst="rect">
            <a:avLst/>
          </a:prstGeom>
        </p:spPr>
      </p:pic>
    </p:spTree>
    <p:extLst>
      <p:ext uri="{BB962C8B-B14F-4D97-AF65-F5344CB8AC3E}">
        <p14:creationId xmlns:p14="http://schemas.microsoft.com/office/powerpoint/2010/main" val="11173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Campaign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6592" y="0"/>
            <a:ext cx="4824919" cy="6857553"/>
          </a:xfrm>
        </p:spPr>
      </p:pic>
      <p:sp>
        <p:nvSpPr>
          <p:cNvPr id="4" name="Text Placeholder 3"/>
          <p:cNvSpPr>
            <a:spLocks noGrp="1"/>
          </p:cNvSpPr>
          <p:nvPr>
            <p:ph type="body" sz="half" idx="2"/>
          </p:nvPr>
        </p:nvSpPr>
        <p:spPr/>
        <p:txBody>
          <a:bodyPr/>
          <a:lstStyle/>
          <a:p>
            <a:pPr marL="285750" indent="-285750">
              <a:buFont typeface="Wingdings" charset="2"/>
              <a:buChar char="v"/>
            </a:pPr>
            <a:r>
              <a:rPr lang="en-US" dirty="0" smtClean="0"/>
              <a:t>Salt Challenge Tabling</a:t>
            </a:r>
          </a:p>
          <a:p>
            <a:pPr marL="285750" indent="-285750">
              <a:buFont typeface="Wingdings" charset="2"/>
              <a:buChar char="v"/>
            </a:pPr>
            <a:endParaRPr lang="en-US" dirty="0"/>
          </a:p>
          <a:p>
            <a:pPr marL="285750" indent="-285750">
              <a:buFont typeface="Wingdings" charset="2"/>
              <a:buChar char="v"/>
            </a:pPr>
            <a:r>
              <a:rPr lang="en-US" dirty="0" smtClean="0"/>
              <a:t>Poster campaign</a:t>
            </a:r>
          </a:p>
          <a:p>
            <a:pPr marL="285750" indent="-285750">
              <a:buFont typeface="Wingdings" charset="2"/>
              <a:buChar char="v"/>
            </a:pPr>
            <a:endParaRPr lang="en-US" dirty="0"/>
          </a:p>
          <a:p>
            <a:pPr marL="285750" indent="-285750">
              <a:buFont typeface="Wingdings" charset="2"/>
              <a:buChar char="v"/>
            </a:pPr>
            <a:r>
              <a:rPr lang="en-US" dirty="0" smtClean="0"/>
              <a:t>Naloxone training and kit education sessions</a:t>
            </a:r>
          </a:p>
        </p:txBody>
      </p:sp>
    </p:spTree>
    <p:extLst>
      <p:ext uri="{BB962C8B-B14F-4D97-AF65-F5344CB8AC3E}">
        <p14:creationId xmlns:p14="http://schemas.microsoft.com/office/powerpoint/2010/main" val="1835045405"/>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14538</TotalTime>
  <Words>898</Words>
  <Application>Microsoft Macintosh PowerPoint</Application>
  <PresentationFormat>Widescreen</PresentationFormat>
  <Paragraphs>85</Paragraphs>
  <Slides>17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Calibri</vt:lpstr>
      <vt:lpstr>Calibri Light</vt:lpstr>
      <vt:lpstr>Whitney Book</vt:lpstr>
      <vt:lpstr>Whitney Medium</vt:lpstr>
      <vt:lpstr>Whitney Semibold</vt:lpstr>
      <vt:lpstr>Wingdings</vt:lpstr>
      <vt:lpstr>Arial</vt:lpstr>
      <vt:lpstr>Retrospect</vt:lpstr>
      <vt:lpstr>Fentanyl on Campus </vt:lpstr>
      <vt:lpstr>The Plan</vt:lpstr>
      <vt:lpstr>What is Fentanyl?</vt:lpstr>
      <vt:lpstr>The problem</vt:lpstr>
      <vt:lpstr>PowerPoint Presentation</vt:lpstr>
      <vt:lpstr>The issue is not opiate addiction…</vt:lpstr>
      <vt:lpstr>SO why are our students so at risk? </vt:lpstr>
      <vt:lpstr>PowerPoint Presentation</vt:lpstr>
      <vt:lpstr>Prevention Campaign</vt:lpstr>
      <vt:lpstr>PowerPoint Presentation</vt:lpstr>
      <vt:lpstr>Harm Reduction Strategies</vt:lpstr>
      <vt:lpstr>PowerPoint Presentation</vt:lpstr>
      <vt:lpstr>PowerPoint Presentation</vt:lpstr>
      <vt:lpstr>PowerPoint Presentation</vt:lpstr>
      <vt:lpstr>PowerPoint Presentation</vt:lpstr>
      <vt:lpstr>PowerPoint Presentation</vt:lpstr>
      <vt:lpstr>We are in unprecedented territory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mfedders</cp:lastModifiedBy>
  <cp:revision>47</cp:revision>
  <dcterms:created xsi:type="dcterms:W3CDTF">2016-10-12T22:43:11Z</dcterms:created>
  <dcterms:modified xsi:type="dcterms:W3CDTF">2016-11-01T05:15:10Z</dcterms:modified>
</cp:coreProperties>
</file>