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AD47"/>
    <a:srgbClr val="FFC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4" d="100"/>
          <a:sy n="74" d="100"/>
        </p:scale>
        <p:origin x="37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37B796-83F7-4222-AA61-5AF751C02BFD}" type="datetimeFigureOut">
              <a:rPr lang="en-CA" smtClean="0"/>
              <a:t>2017-01-30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F6BF4-FAE9-4A1A-B6BA-85A0F89A2A1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151754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65175" indent="-293688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76338" indent="-2349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47825" indent="-2349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119313" indent="-2349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76513" indent="-2349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3033713" indent="-2349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90913" indent="-2349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948113" indent="-2349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AC2BD5AF-15D5-4CBC-96DB-041273378662}" type="slidenum">
              <a:rPr lang="en-US" altLang="en-US"/>
              <a:pPr/>
              <a:t>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677075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AC35B-77A7-494E-9B46-C314E18BAC57}" type="datetimeFigureOut">
              <a:rPr lang="en-CA" smtClean="0"/>
              <a:t>2017-01-30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485E5-8DEE-444A-8919-CF8E97E3F78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838232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AC35B-77A7-494E-9B46-C314E18BAC57}" type="datetimeFigureOut">
              <a:rPr lang="en-CA" smtClean="0"/>
              <a:t>2017-01-30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485E5-8DEE-444A-8919-CF8E97E3F78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729736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AC35B-77A7-494E-9B46-C314E18BAC57}" type="datetimeFigureOut">
              <a:rPr lang="en-CA" smtClean="0"/>
              <a:t>2017-01-30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485E5-8DEE-444A-8919-CF8E97E3F78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967639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AC35B-77A7-494E-9B46-C314E18BAC57}" type="datetimeFigureOut">
              <a:rPr lang="en-CA" smtClean="0"/>
              <a:t>2017-01-30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485E5-8DEE-444A-8919-CF8E97E3F78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681537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AC35B-77A7-494E-9B46-C314E18BAC57}" type="datetimeFigureOut">
              <a:rPr lang="en-CA" smtClean="0"/>
              <a:t>2017-01-30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485E5-8DEE-444A-8919-CF8E97E3F78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598748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AC35B-77A7-494E-9B46-C314E18BAC57}" type="datetimeFigureOut">
              <a:rPr lang="en-CA" smtClean="0"/>
              <a:t>2017-01-30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485E5-8DEE-444A-8919-CF8E97E3F78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434393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AC35B-77A7-494E-9B46-C314E18BAC57}" type="datetimeFigureOut">
              <a:rPr lang="en-CA" smtClean="0"/>
              <a:t>2017-01-30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485E5-8DEE-444A-8919-CF8E97E3F78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171090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AC35B-77A7-494E-9B46-C314E18BAC57}" type="datetimeFigureOut">
              <a:rPr lang="en-CA" smtClean="0"/>
              <a:t>2017-01-30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485E5-8DEE-444A-8919-CF8E97E3F78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94115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AC35B-77A7-494E-9B46-C314E18BAC57}" type="datetimeFigureOut">
              <a:rPr lang="en-CA" smtClean="0"/>
              <a:t>2017-01-30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485E5-8DEE-444A-8919-CF8E97E3F78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483435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AC35B-77A7-494E-9B46-C314E18BAC57}" type="datetimeFigureOut">
              <a:rPr lang="en-CA" smtClean="0"/>
              <a:t>2017-01-30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485E5-8DEE-444A-8919-CF8E97E3F78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05757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AC35B-77A7-494E-9B46-C314E18BAC57}" type="datetimeFigureOut">
              <a:rPr lang="en-CA" smtClean="0"/>
              <a:t>2017-01-30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485E5-8DEE-444A-8919-CF8E97E3F78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151141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8AC35B-77A7-494E-9B46-C314E18BAC57}" type="datetimeFigureOut">
              <a:rPr lang="en-CA" smtClean="0"/>
              <a:t>2017-01-30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6485E5-8DEE-444A-8919-CF8E97E3F78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58095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6176907" y="3507996"/>
            <a:ext cx="6015093" cy="335000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8" name="Rectangle 7"/>
          <p:cNvSpPr/>
          <p:nvPr/>
        </p:nvSpPr>
        <p:spPr>
          <a:xfrm>
            <a:off x="6059418" y="0"/>
            <a:ext cx="6158540" cy="37564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7" name="Rectangle 6"/>
          <p:cNvSpPr/>
          <p:nvPr/>
        </p:nvSpPr>
        <p:spPr>
          <a:xfrm>
            <a:off x="-2489" y="3726112"/>
            <a:ext cx="6179396" cy="313188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" name="Rectangle 3"/>
          <p:cNvSpPr/>
          <p:nvPr/>
        </p:nvSpPr>
        <p:spPr>
          <a:xfrm>
            <a:off x="-15438" y="19131"/>
            <a:ext cx="6048899" cy="3756454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1" name="Rectangle 10"/>
          <p:cNvSpPr/>
          <p:nvPr/>
        </p:nvSpPr>
        <p:spPr>
          <a:xfrm>
            <a:off x="4059100" y="0"/>
            <a:ext cx="4284803" cy="584673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8433" name="Title 3"/>
          <p:cNvSpPr>
            <a:spLocks noGrp="1"/>
          </p:cNvSpPr>
          <p:nvPr>
            <p:ph type="title"/>
          </p:nvPr>
        </p:nvSpPr>
        <p:spPr>
          <a:xfrm>
            <a:off x="-15437" y="-19250"/>
            <a:ext cx="4089430" cy="1690029"/>
          </a:xfrm>
          <a:ln w="76200">
            <a:solidFill>
              <a:schemeClr val="accent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algn="ctr">
              <a:defRPr/>
            </a:pPr>
            <a:r>
              <a:rPr lang="en-US" sz="3600" dirty="0" smtClean="0">
                <a:ea typeface="+mj-ea"/>
              </a:rPr>
              <a:t>Becoming a Trauma-Informed School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944164" y="2398021"/>
            <a:ext cx="28282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b="1" dirty="0" smtClean="0"/>
              <a:t>School Leadership</a:t>
            </a:r>
            <a:endParaRPr lang="en-CA" dirty="0"/>
          </a:p>
        </p:txBody>
      </p:sp>
      <p:sp>
        <p:nvSpPr>
          <p:cNvPr id="5" name="TextBox 4"/>
          <p:cNvSpPr txBox="1"/>
          <p:nvPr/>
        </p:nvSpPr>
        <p:spPr>
          <a:xfrm>
            <a:off x="8175476" y="5180240"/>
            <a:ext cx="38037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b="1" dirty="0"/>
              <a:t>F</a:t>
            </a:r>
            <a:r>
              <a:rPr lang="en-CA" b="1" dirty="0" smtClean="0"/>
              <a:t>amilies as </a:t>
            </a:r>
            <a:r>
              <a:rPr lang="en-CA" b="1" dirty="0"/>
              <a:t>A</a:t>
            </a:r>
            <a:r>
              <a:rPr lang="en-CA" b="1" dirty="0" smtClean="0"/>
              <a:t>ctive Partners</a:t>
            </a:r>
            <a:endParaRPr lang="en-CA" b="1" dirty="0"/>
          </a:p>
          <a:p>
            <a:endParaRPr lang="en-CA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3997538" y="473635"/>
            <a:ext cx="42152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b="1" dirty="0">
                <a:solidFill>
                  <a:schemeClr val="bg1"/>
                </a:solidFill>
              </a:rPr>
              <a:t>P</a:t>
            </a:r>
            <a:r>
              <a:rPr lang="en-CA" b="1" dirty="0" smtClean="0">
                <a:solidFill>
                  <a:schemeClr val="bg1"/>
                </a:solidFill>
              </a:rPr>
              <a:t>rofessional </a:t>
            </a:r>
            <a:r>
              <a:rPr lang="en-CA" b="1" dirty="0">
                <a:solidFill>
                  <a:schemeClr val="bg1"/>
                </a:solidFill>
              </a:rPr>
              <a:t>D</a:t>
            </a:r>
            <a:r>
              <a:rPr lang="en-CA" b="1" dirty="0" smtClean="0">
                <a:solidFill>
                  <a:schemeClr val="bg1"/>
                </a:solidFill>
              </a:rPr>
              <a:t>evelopment</a:t>
            </a:r>
            <a:endParaRPr lang="en-CA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4448886" y="804404"/>
            <a:ext cx="36408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Ø"/>
            </a:pPr>
            <a:r>
              <a:rPr lang="en-CA" sz="1200" dirty="0" smtClean="0">
                <a:solidFill>
                  <a:schemeClr val="bg1"/>
                </a:solidFill>
              </a:rPr>
              <a:t>Pro-D topics for whole staff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CA" sz="1200" dirty="0" smtClean="0">
                <a:solidFill>
                  <a:schemeClr val="bg1"/>
                </a:solidFill>
              </a:rPr>
              <a:t>Acknowledge what is already working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CA" sz="1200" dirty="0" smtClean="0">
                <a:solidFill>
                  <a:schemeClr val="bg1"/>
                </a:solidFill>
              </a:rPr>
              <a:t>Specialized topics for specific staff groups and in the community</a:t>
            </a:r>
            <a:endParaRPr lang="en-CA" sz="1200" dirty="0">
              <a:solidFill>
                <a:schemeClr val="bg1"/>
              </a:solidFill>
            </a:endParaRPr>
          </a:p>
          <a:p>
            <a:endParaRPr lang="en-CA" dirty="0" smtClean="0"/>
          </a:p>
        </p:txBody>
      </p:sp>
      <p:sp>
        <p:nvSpPr>
          <p:cNvPr id="15" name="TextBox 14"/>
          <p:cNvSpPr txBox="1"/>
          <p:nvPr/>
        </p:nvSpPr>
        <p:spPr>
          <a:xfrm>
            <a:off x="678705" y="4845021"/>
            <a:ext cx="3306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b="1" dirty="0" smtClean="0"/>
              <a:t>Classroom Strategies</a:t>
            </a:r>
            <a:endParaRPr lang="en-CA" b="1" dirty="0"/>
          </a:p>
        </p:txBody>
      </p:sp>
      <p:sp>
        <p:nvSpPr>
          <p:cNvPr id="17" name="Rectangle 16"/>
          <p:cNvSpPr/>
          <p:nvPr/>
        </p:nvSpPr>
        <p:spPr>
          <a:xfrm>
            <a:off x="4059099" y="5778100"/>
            <a:ext cx="4284804" cy="100020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" name="TextBox 5"/>
          <p:cNvSpPr txBox="1"/>
          <p:nvPr/>
        </p:nvSpPr>
        <p:spPr>
          <a:xfrm>
            <a:off x="4999319" y="5316242"/>
            <a:ext cx="27391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 smtClean="0">
                <a:solidFill>
                  <a:schemeClr val="bg1"/>
                </a:solidFill>
              </a:rPr>
              <a:t>Policies</a:t>
            </a:r>
            <a:r>
              <a:rPr lang="en-CA" dirty="0">
                <a:solidFill>
                  <a:schemeClr val="bg1"/>
                </a:solidFill>
              </a:rPr>
              <a:t> </a:t>
            </a:r>
            <a:r>
              <a:rPr lang="en-CA" dirty="0" smtClean="0">
                <a:solidFill>
                  <a:schemeClr val="bg1"/>
                </a:solidFill>
              </a:rPr>
              <a:t>and </a:t>
            </a:r>
            <a:r>
              <a:rPr lang="en-CA" dirty="0">
                <a:solidFill>
                  <a:schemeClr val="bg1"/>
                </a:solidFill>
              </a:rPr>
              <a:t>P</a:t>
            </a:r>
            <a:r>
              <a:rPr lang="en-CA" dirty="0" smtClean="0">
                <a:solidFill>
                  <a:schemeClr val="bg1"/>
                </a:solidFill>
              </a:rPr>
              <a:t>rocedures</a:t>
            </a:r>
            <a:endParaRPr lang="en-CA" dirty="0">
              <a:solidFill>
                <a:schemeClr val="bg1"/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3752580" y="19131"/>
            <a:ext cx="4787413" cy="490737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5124" name="Content Placeholder 6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0157" y="116757"/>
            <a:ext cx="3292921" cy="4877383"/>
          </a:xfrm>
        </p:spPr>
      </p:pic>
      <p:sp>
        <p:nvSpPr>
          <p:cNvPr id="24" name="TextBox 23"/>
          <p:cNvSpPr txBox="1"/>
          <p:nvPr/>
        </p:nvSpPr>
        <p:spPr>
          <a:xfrm>
            <a:off x="8620497" y="1679673"/>
            <a:ext cx="3115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b="1" dirty="0" smtClean="0"/>
              <a:t>Resources</a:t>
            </a:r>
            <a:endParaRPr lang="en-CA" b="1" dirty="0"/>
          </a:p>
        </p:txBody>
      </p:sp>
      <p:sp>
        <p:nvSpPr>
          <p:cNvPr id="27" name="Rectangle 26"/>
          <p:cNvSpPr/>
          <p:nvPr/>
        </p:nvSpPr>
        <p:spPr>
          <a:xfrm>
            <a:off x="11654929" y="4043623"/>
            <a:ext cx="537072" cy="2066543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8" name="TextBox 27"/>
          <p:cNvSpPr txBox="1"/>
          <p:nvPr/>
        </p:nvSpPr>
        <p:spPr>
          <a:xfrm rot="16200000">
            <a:off x="11028239" y="4848121"/>
            <a:ext cx="1833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b="1" dirty="0" smtClean="0">
                <a:latin typeface="Bradley Hand ITC" panose="03070402050302030203" pitchFamily="66" charset="0"/>
              </a:rPr>
              <a:t>Health Hijackers</a:t>
            </a:r>
            <a:endParaRPr lang="en-CA" b="1" dirty="0">
              <a:latin typeface="Bradley Hand ITC" panose="03070402050302030203" pitchFamily="66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11624522" y="1192765"/>
            <a:ext cx="537072" cy="2015567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0" name="TextBox 29"/>
          <p:cNvSpPr txBox="1"/>
          <p:nvPr/>
        </p:nvSpPr>
        <p:spPr>
          <a:xfrm rot="16200000">
            <a:off x="10917126" y="2071461"/>
            <a:ext cx="19728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b="1" dirty="0">
                <a:latin typeface="Bradley Hand ITC" panose="03070402050302030203" pitchFamily="66" charset="0"/>
              </a:rPr>
              <a:t>Wellness Plan </a:t>
            </a:r>
          </a:p>
        </p:txBody>
      </p:sp>
      <p:sp>
        <p:nvSpPr>
          <p:cNvPr id="31" name="Rectangle 30"/>
          <p:cNvSpPr/>
          <p:nvPr/>
        </p:nvSpPr>
        <p:spPr>
          <a:xfrm>
            <a:off x="26814" y="3893330"/>
            <a:ext cx="602626" cy="2066543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2" name="TextBox 31"/>
          <p:cNvSpPr txBox="1"/>
          <p:nvPr/>
        </p:nvSpPr>
        <p:spPr>
          <a:xfrm rot="16200000">
            <a:off x="-621184" y="4752484"/>
            <a:ext cx="1935271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CA" b="1" dirty="0" smtClean="0">
                <a:latin typeface="Bradley Hand ITC" panose="03070402050302030203" pitchFamily="66" charset="0"/>
              </a:rPr>
              <a:t>Effective </a:t>
            </a:r>
            <a:r>
              <a:rPr lang="en-CA" b="1" dirty="0">
                <a:latin typeface="Bradley Hand ITC" panose="03070402050302030203" pitchFamily="66" charset="0"/>
              </a:rPr>
              <a:t>Practices</a:t>
            </a:r>
          </a:p>
        </p:txBody>
      </p:sp>
      <p:sp>
        <p:nvSpPr>
          <p:cNvPr id="33" name="Rectangle 32"/>
          <p:cNvSpPr/>
          <p:nvPr/>
        </p:nvSpPr>
        <p:spPr>
          <a:xfrm rot="5400000">
            <a:off x="10828579" y="5476202"/>
            <a:ext cx="537072" cy="2194876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4" name="TextBox 33"/>
          <p:cNvSpPr txBox="1"/>
          <p:nvPr/>
        </p:nvSpPr>
        <p:spPr>
          <a:xfrm>
            <a:off x="10128009" y="6265743"/>
            <a:ext cx="20234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b="1" dirty="0" smtClean="0">
                <a:latin typeface="Bradley Hand ITC" panose="03070402050302030203" pitchFamily="66" charset="0"/>
              </a:rPr>
              <a:t>Aboriginal Perspectives</a:t>
            </a:r>
            <a:endParaRPr lang="en-CA" b="1" dirty="0">
              <a:latin typeface="Bradley Hand ITC" panose="03070402050302030203" pitchFamily="66" charset="0"/>
            </a:endParaRPr>
          </a:p>
        </p:txBody>
      </p:sp>
      <p:sp>
        <p:nvSpPr>
          <p:cNvPr id="35" name="Rectangle 34"/>
          <p:cNvSpPr/>
          <p:nvPr/>
        </p:nvSpPr>
        <p:spPr>
          <a:xfrm rot="5400000">
            <a:off x="10264498" y="-927987"/>
            <a:ext cx="537072" cy="240603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6" name="TextBox 35"/>
          <p:cNvSpPr txBox="1"/>
          <p:nvPr/>
        </p:nvSpPr>
        <p:spPr>
          <a:xfrm>
            <a:off x="9463395" y="87505"/>
            <a:ext cx="21915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b="1" dirty="0" smtClean="0">
                <a:latin typeface="Bradley Hand ITC" panose="03070402050302030203" pitchFamily="66" charset="0"/>
              </a:rPr>
              <a:t>Resources </a:t>
            </a:r>
            <a:endParaRPr lang="en-CA" b="1" dirty="0">
              <a:latin typeface="Bradley Hand ITC" panose="03070402050302030203" pitchFamily="66" charset="0"/>
            </a:endParaRPr>
          </a:p>
        </p:txBody>
      </p:sp>
      <p:sp>
        <p:nvSpPr>
          <p:cNvPr id="37" name="Rectangle 36"/>
          <p:cNvSpPr/>
          <p:nvPr/>
        </p:nvSpPr>
        <p:spPr>
          <a:xfrm rot="5400000">
            <a:off x="758722" y="5541140"/>
            <a:ext cx="537072" cy="2066543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8" name="TextBox 37"/>
          <p:cNvSpPr txBox="1"/>
          <p:nvPr/>
        </p:nvSpPr>
        <p:spPr>
          <a:xfrm>
            <a:off x="-59042" y="6278203"/>
            <a:ext cx="19441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b="1" dirty="0" smtClean="0">
                <a:latin typeface="Bradley Hand ITC" panose="03070402050302030203" pitchFamily="66" charset="0"/>
              </a:rPr>
              <a:t>Self-Regulation Tools</a:t>
            </a:r>
            <a:endParaRPr lang="en-CA" b="1" dirty="0">
              <a:latin typeface="Bradley Hand ITC" panose="03070402050302030203" pitchFamily="66" charset="0"/>
            </a:endParaRPr>
          </a:p>
        </p:txBody>
      </p:sp>
      <p:sp>
        <p:nvSpPr>
          <p:cNvPr id="39" name="Rectangle 38"/>
          <p:cNvSpPr/>
          <p:nvPr/>
        </p:nvSpPr>
        <p:spPr>
          <a:xfrm rot="5400000">
            <a:off x="2772185" y="5555638"/>
            <a:ext cx="537072" cy="2066543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0" name="TextBox 39"/>
          <p:cNvSpPr txBox="1"/>
          <p:nvPr/>
        </p:nvSpPr>
        <p:spPr>
          <a:xfrm>
            <a:off x="2004896" y="6388973"/>
            <a:ext cx="19441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b="1" dirty="0" smtClean="0">
                <a:latin typeface="Bradley Hand ITC" panose="03070402050302030203" pitchFamily="66" charset="0"/>
              </a:rPr>
              <a:t>Circle of Courage</a:t>
            </a:r>
            <a:endParaRPr lang="en-CA" b="1" dirty="0">
              <a:latin typeface="Bradley Hand ITC" panose="03070402050302030203" pitchFamily="66" charset="0"/>
            </a:endParaRPr>
          </a:p>
        </p:txBody>
      </p:sp>
      <p:sp>
        <p:nvSpPr>
          <p:cNvPr id="41" name="Rectangle 40"/>
          <p:cNvSpPr/>
          <p:nvPr/>
        </p:nvSpPr>
        <p:spPr>
          <a:xfrm rot="5400000">
            <a:off x="6028141" y="5555638"/>
            <a:ext cx="537072" cy="206654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2" name="TextBox 41"/>
          <p:cNvSpPr txBox="1"/>
          <p:nvPr/>
        </p:nvSpPr>
        <p:spPr>
          <a:xfrm>
            <a:off x="5314859" y="6425974"/>
            <a:ext cx="19441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b="1" dirty="0" smtClean="0">
                <a:solidFill>
                  <a:schemeClr val="bg1"/>
                </a:solidFill>
                <a:latin typeface="Bradley Hand ITC" panose="03070402050302030203" pitchFamily="66" charset="0"/>
              </a:rPr>
              <a:t>Systematic</a:t>
            </a:r>
            <a:endParaRPr lang="en-CA" b="1" dirty="0">
              <a:solidFill>
                <a:schemeClr val="bg1"/>
              </a:solidFill>
              <a:latin typeface="Bradley Hand ITC" panose="03070402050302030203" pitchFamily="66" charset="0"/>
            </a:endParaRPr>
          </a:p>
        </p:txBody>
      </p:sp>
      <p:sp>
        <p:nvSpPr>
          <p:cNvPr id="43" name="Rectangle 42"/>
          <p:cNvSpPr/>
          <p:nvPr/>
        </p:nvSpPr>
        <p:spPr>
          <a:xfrm rot="5400000">
            <a:off x="10884248" y="2454696"/>
            <a:ext cx="537072" cy="2066543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4" name="TextBox 43"/>
          <p:cNvSpPr txBox="1"/>
          <p:nvPr/>
        </p:nvSpPr>
        <p:spPr>
          <a:xfrm>
            <a:off x="10128009" y="3319489"/>
            <a:ext cx="19728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b="1" dirty="0" smtClean="0">
                <a:latin typeface="Bradley Hand ITC" panose="03070402050302030203" pitchFamily="66" charset="0"/>
              </a:rPr>
              <a:t>Wrap-around Care</a:t>
            </a:r>
            <a:endParaRPr lang="en-CA" b="1" dirty="0">
              <a:latin typeface="Bradley Hand ITC" panose="03070402050302030203" pitchFamily="66" charset="0"/>
            </a:endParaRPr>
          </a:p>
        </p:txBody>
      </p:sp>
      <p:sp>
        <p:nvSpPr>
          <p:cNvPr id="45" name="Rectangle 44"/>
          <p:cNvSpPr/>
          <p:nvPr/>
        </p:nvSpPr>
        <p:spPr>
          <a:xfrm rot="5400000">
            <a:off x="9124018" y="3010352"/>
            <a:ext cx="537072" cy="2066543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noFill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8361796" y="3848221"/>
            <a:ext cx="20835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b="1" dirty="0" smtClean="0">
                <a:latin typeface="Bradley Hand ITC" panose="03070402050302030203" pitchFamily="66" charset="0"/>
              </a:rPr>
              <a:t>Parents as Partners</a:t>
            </a:r>
            <a:endParaRPr lang="en-CA" b="1" dirty="0">
              <a:latin typeface="Bradley Hand ITC" panose="03070402050302030203" pitchFamily="66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1603499" y="3337649"/>
            <a:ext cx="172456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CA" b="1" dirty="0" err="1" smtClean="0">
                <a:latin typeface="Bradley Hand ITC" panose="03070402050302030203" pitchFamily="66" charset="0"/>
              </a:rPr>
              <a:t>Cllaborative</a:t>
            </a:r>
            <a:endParaRPr lang="en-CA" b="1" dirty="0">
              <a:latin typeface="Bradley Hand ITC" panose="03070402050302030203" pitchFamily="66" charset="0"/>
            </a:endParaRPr>
          </a:p>
        </p:txBody>
      </p:sp>
      <p:sp>
        <p:nvSpPr>
          <p:cNvPr id="49" name="Rectangle 48"/>
          <p:cNvSpPr/>
          <p:nvPr/>
        </p:nvSpPr>
        <p:spPr>
          <a:xfrm rot="5400000">
            <a:off x="3194234" y="353612"/>
            <a:ext cx="537072" cy="2325744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0" name="TextBox 49"/>
          <p:cNvSpPr txBox="1"/>
          <p:nvPr/>
        </p:nvSpPr>
        <p:spPr>
          <a:xfrm>
            <a:off x="2394870" y="1278290"/>
            <a:ext cx="213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400" b="1" dirty="0" smtClean="0">
                <a:latin typeface="Bradley Hand ITC" panose="03070402050302030203" pitchFamily="66" charset="0"/>
              </a:rPr>
              <a:t>Steps to Becoming a Trauma-informed School</a:t>
            </a:r>
            <a:endParaRPr lang="en-CA" sz="1400" b="1" dirty="0"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8291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640</TotalTime>
  <Words>66</Words>
  <Application>Microsoft Office PowerPoint</Application>
  <PresentationFormat>Widescreen</PresentationFormat>
  <Paragraphs>23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MS PGothic</vt:lpstr>
      <vt:lpstr>Arial</vt:lpstr>
      <vt:lpstr>Bradley Hand ITC</vt:lpstr>
      <vt:lpstr>Calibri</vt:lpstr>
      <vt:lpstr>Calibri Light</vt:lpstr>
      <vt:lpstr>Wingdings</vt:lpstr>
      <vt:lpstr>Office Theme</vt:lpstr>
      <vt:lpstr>Becoming a Trauma-Informed School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Connections and Partnerships</dc:title>
  <dc:creator>Cheryl Hofweber</dc:creator>
  <cp:lastModifiedBy>DY</cp:lastModifiedBy>
  <cp:revision>32</cp:revision>
  <cp:lastPrinted>2016-05-03T02:22:43Z</cp:lastPrinted>
  <dcterms:created xsi:type="dcterms:W3CDTF">2016-03-29T05:35:48Z</dcterms:created>
  <dcterms:modified xsi:type="dcterms:W3CDTF">2017-01-30T21:02:09Z</dcterms:modified>
</cp:coreProperties>
</file>