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7B796-83F7-4222-AA61-5AF751C02BFD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F6BF4-FAE9-4A1A-B6BA-85A0F89A2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5175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65175" indent="-293688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76338" indent="-2349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47825" indent="-2349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119313" indent="-2349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76513" indent="-234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33713" indent="-234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0913" indent="-234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48113" indent="-234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AC2BD5AF-15D5-4CBC-96DB-041273378662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707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3823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297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676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815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874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3439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71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411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834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575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5114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AC35B-77A7-494E-9B46-C314E18BAC57}" type="datetimeFigureOut">
              <a:rPr lang="en-CA" smtClean="0"/>
              <a:t>2017-01-30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85E5-8DEE-444A-8919-CF8E97E3F78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8095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176907" y="3507996"/>
            <a:ext cx="6015093" cy="33500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059418" y="0"/>
            <a:ext cx="6158540" cy="3756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>
            <a:off x="-2489" y="3726112"/>
            <a:ext cx="6179396" cy="31318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Rectangle 3"/>
          <p:cNvSpPr/>
          <p:nvPr/>
        </p:nvSpPr>
        <p:spPr>
          <a:xfrm>
            <a:off x="-15438" y="19131"/>
            <a:ext cx="6048899" cy="375645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4059100" y="0"/>
            <a:ext cx="4284803" cy="58467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433" name="Title 3"/>
          <p:cNvSpPr>
            <a:spLocks noGrp="1"/>
          </p:cNvSpPr>
          <p:nvPr>
            <p:ph type="title"/>
          </p:nvPr>
        </p:nvSpPr>
        <p:spPr>
          <a:xfrm>
            <a:off x="-15437" y="-19250"/>
            <a:ext cx="4089430" cy="1690029"/>
          </a:xfrm>
          <a:ln w="76200"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algn="ctr">
              <a:defRPr/>
            </a:pPr>
            <a:r>
              <a:rPr lang="en-US" sz="3600" dirty="0" smtClean="0">
                <a:ea typeface="+mj-ea"/>
              </a:rPr>
              <a:t>Becoming a Trauma-Informed School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44164" y="2398021"/>
            <a:ext cx="2828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School Leadership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8175476" y="5180240"/>
            <a:ext cx="3803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F</a:t>
            </a:r>
            <a:r>
              <a:rPr lang="en-CA" b="1" dirty="0" smtClean="0"/>
              <a:t>amilies as </a:t>
            </a:r>
            <a:r>
              <a:rPr lang="en-CA" b="1" dirty="0"/>
              <a:t>A</a:t>
            </a:r>
            <a:r>
              <a:rPr lang="en-CA" b="1" dirty="0" smtClean="0"/>
              <a:t>ctive Partners</a:t>
            </a:r>
            <a:endParaRPr lang="en-CA" b="1" dirty="0"/>
          </a:p>
          <a:p>
            <a:endParaRPr lang="en-CA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997538" y="473635"/>
            <a:ext cx="4215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chemeClr val="bg1"/>
                </a:solidFill>
              </a:rPr>
              <a:t>P</a:t>
            </a:r>
            <a:r>
              <a:rPr lang="en-CA" b="1" dirty="0" smtClean="0">
                <a:solidFill>
                  <a:schemeClr val="bg1"/>
                </a:solidFill>
              </a:rPr>
              <a:t>rofessional </a:t>
            </a:r>
            <a:r>
              <a:rPr lang="en-CA" b="1" dirty="0">
                <a:solidFill>
                  <a:schemeClr val="bg1"/>
                </a:solidFill>
              </a:rPr>
              <a:t>D</a:t>
            </a:r>
            <a:r>
              <a:rPr lang="en-CA" b="1" dirty="0" smtClean="0">
                <a:solidFill>
                  <a:schemeClr val="bg1"/>
                </a:solidFill>
              </a:rPr>
              <a:t>evelopment</a:t>
            </a:r>
            <a:endParaRPr lang="en-CA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448886" y="804404"/>
            <a:ext cx="36408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>
                <a:solidFill>
                  <a:schemeClr val="bg1"/>
                </a:solidFill>
              </a:rPr>
              <a:t>Pro-D topics for whole staff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>
                <a:solidFill>
                  <a:schemeClr val="bg1"/>
                </a:solidFill>
              </a:rPr>
              <a:t>Acknowledge what is already working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CA" sz="1200" dirty="0" smtClean="0">
                <a:solidFill>
                  <a:schemeClr val="bg1"/>
                </a:solidFill>
              </a:rPr>
              <a:t>Specialized topics for specific staff groups and in the community</a:t>
            </a:r>
            <a:endParaRPr lang="en-CA" sz="1200" dirty="0">
              <a:solidFill>
                <a:schemeClr val="bg1"/>
              </a:solidFill>
            </a:endParaRPr>
          </a:p>
          <a:p>
            <a:endParaRPr lang="en-CA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678705" y="4845021"/>
            <a:ext cx="3306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Classroom Strategies</a:t>
            </a:r>
            <a:endParaRPr lang="en-CA" b="1" dirty="0"/>
          </a:p>
        </p:txBody>
      </p:sp>
      <p:sp>
        <p:nvSpPr>
          <p:cNvPr id="17" name="Rectangle 16"/>
          <p:cNvSpPr/>
          <p:nvPr/>
        </p:nvSpPr>
        <p:spPr>
          <a:xfrm>
            <a:off x="4059099" y="5778100"/>
            <a:ext cx="4284804" cy="100020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4999319" y="5316242"/>
            <a:ext cx="273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chemeClr val="bg1"/>
                </a:solidFill>
              </a:rPr>
              <a:t>Policies</a:t>
            </a:r>
            <a:r>
              <a:rPr lang="en-CA" dirty="0">
                <a:solidFill>
                  <a:schemeClr val="bg1"/>
                </a:solidFill>
              </a:rPr>
              <a:t> </a:t>
            </a:r>
            <a:r>
              <a:rPr lang="en-CA" dirty="0" smtClean="0">
                <a:solidFill>
                  <a:schemeClr val="bg1"/>
                </a:solidFill>
              </a:rPr>
              <a:t>and </a:t>
            </a:r>
            <a:r>
              <a:rPr lang="en-CA" dirty="0">
                <a:solidFill>
                  <a:schemeClr val="bg1"/>
                </a:solidFill>
              </a:rPr>
              <a:t>P</a:t>
            </a:r>
            <a:r>
              <a:rPr lang="en-CA" dirty="0" smtClean="0">
                <a:solidFill>
                  <a:schemeClr val="bg1"/>
                </a:solidFill>
              </a:rPr>
              <a:t>rocedures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752580" y="19131"/>
            <a:ext cx="4787413" cy="49073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5124" name="Content Placeholder 6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57" y="116757"/>
            <a:ext cx="3292921" cy="4877383"/>
          </a:xfrm>
        </p:spPr>
      </p:pic>
      <p:sp>
        <p:nvSpPr>
          <p:cNvPr id="24" name="TextBox 23"/>
          <p:cNvSpPr txBox="1"/>
          <p:nvPr/>
        </p:nvSpPr>
        <p:spPr>
          <a:xfrm>
            <a:off x="8620497" y="1679673"/>
            <a:ext cx="3115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/>
              <a:t>Resources</a:t>
            </a:r>
            <a:endParaRPr lang="en-CA" b="1" dirty="0"/>
          </a:p>
        </p:txBody>
      </p:sp>
      <p:sp>
        <p:nvSpPr>
          <p:cNvPr id="27" name="Rectangle 26"/>
          <p:cNvSpPr/>
          <p:nvPr/>
        </p:nvSpPr>
        <p:spPr>
          <a:xfrm>
            <a:off x="11654929" y="4043623"/>
            <a:ext cx="537072" cy="206654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TextBox 27"/>
          <p:cNvSpPr txBox="1"/>
          <p:nvPr/>
        </p:nvSpPr>
        <p:spPr>
          <a:xfrm rot="16200000">
            <a:off x="11028239" y="4848121"/>
            <a:ext cx="183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latin typeface="Bradley Hand ITC" panose="03070402050302030203" pitchFamily="66" charset="0"/>
              </a:rPr>
              <a:t>Health Hijackers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1624522" y="1192765"/>
            <a:ext cx="537072" cy="201556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TextBox 29"/>
          <p:cNvSpPr txBox="1"/>
          <p:nvPr/>
        </p:nvSpPr>
        <p:spPr>
          <a:xfrm rot="16200000">
            <a:off x="10917126" y="2071461"/>
            <a:ext cx="1972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latin typeface="Bradley Hand ITC" panose="03070402050302030203" pitchFamily="66" charset="0"/>
              </a:rPr>
              <a:t>Wellness Plan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6814" y="3893330"/>
            <a:ext cx="602626" cy="206654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TextBox 31"/>
          <p:cNvSpPr txBox="1"/>
          <p:nvPr/>
        </p:nvSpPr>
        <p:spPr>
          <a:xfrm rot="16200000">
            <a:off x="-621184" y="4752484"/>
            <a:ext cx="1935271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Effective </a:t>
            </a:r>
            <a:r>
              <a:rPr lang="en-CA" b="1" dirty="0">
                <a:latin typeface="Bradley Hand ITC" panose="03070402050302030203" pitchFamily="66" charset="0"/>
              </a:rPr>
              <a:t>Practices</a:t>
            </a:r>
          </a:p>
        </p:txBody>
      </p:sp>
      <p:sp>
        <p:nvSpPr>
          <p:cNvPr id="33" name="Rectangle 32"/>
          <p:cNvSpPr/>
          <p:nvPr/>
        </p:nvSpPr>
        <p:spPr>
          <a:xfrm rot="5400000">
            <a:off x="10828579" y="5476202"/>
            <a:ext cx="537072" cy="219487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TextBox 33"/>
          <p:cNvSpPr txBox="1"/>
          <p:nvPr/>
        </p:nvSpPr>
        <p:spPr>
          <a:xfrm>
            <a:off x="10128009" y="6265743"/>
            <a:ext cx="2023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Aboriginal Perspectives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 rot="5400000">
            <a:off x="10264498" y="-927987"/>
            <a:ext cx="537072" cy="24060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TextBox 35"/>
          <p:cNvSpPr txBox="1"/>
          <p:nvPr/>
        </p:nvSpPr>
        <p:spPr>
          <a:xfrm>
            <a:off x="9463395" y="87505"/>
            <a:ext cx="2191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Resources 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 rot="5400000">
            <a:off x="758722" y="5541140"/>
            <a:ext cx="537072" cy="2066543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TextBox 37"/>
          <p:cNvSpPr txBox="1"/>
          <p:nvPr/>
        </p:nvSpPr>
        <p:spPr>
          <a:xfrm>
            <a:off x="-59042" y="6278203"/>
            <a:ext cx="1944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Self-Regulation Tools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39" name="Rectangle 38"/>
          <p:cNvSpPr/>
          <p:nvPr/>
        </p:nvSpPr>
        <p:spPr>
          <a:xfrm rot="5400000">
            <a:off x="2772185" y="5555638"/>
            <a:ext cx="537072" cy="206654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TextBox 39"/>
          <p:cNvSpPr txBox="1"/>
          <p:nvPr/>
        </p:nvSpPr>
        <p:spPr>
          <a:xfrm>
            <a:off x="2004896" y="6388973"/>
            <a:ext cx="1944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Circle of Courage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 rot="5400000">
            <a:off x="6028141" y="5555638"/>
            <a:ext cx="537072" cy="2066543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TextBox 41"/>
          <p:cNvSpPr txBox="1"/>
          <p:nvPr/>
        </p:nvSpPr>
        <p:spPr>
          <a:xfrm>
            <a:off x="5314859" y="6425974"/>
            <a:ext cx="1944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bg1"/>
                </a:solidFill>
                <a:latin typeface="Bradley Hand ITC" panose="03070402050302030203" pitchFamily="66" charset="0"/>
              </a:rPr>
              <a:t>Systematic</a:t>
            </a:r>
            <a:endParaRPr lang="en-CA" b="1" dirty="0">
              <a:solidFill>
                <a:schemeClr val="bg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 rot="5400000">
            <a:off x="10884248" y="2454696"/>
            <a:ext cx="537072" cy="20665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TextBox 43"/>
          <p:cNvSpPr txBox="1"/>
          <p:nvPr/>
        </p:nvSpPr>
        <p:spPr>
          <a:xfrm>
            <a:off x="10128009" y="3319489"/>
            <a:ext cx="1972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latin typeface="Bradley Hand ITC" panose="03070402050302030203" pitchFamily="66" charset="0"/>
              </a:rPr>
              <a:t>Wrap-around Care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 rot="5400000">
            <a:off x="9124018" y="3010352"/>
            <a:ext cx="537072" cy="206654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noFill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361796" y="3848221"/>
            <a:ext cx="2083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latin typeface="Bradley Hand ITC" panose="03070402050302030203" pitchFamily="66" charset="0"/>
              </a:rPr>
              <a:t>Parents as Partners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603499" y="3337649"/>
            <a:ext cx="17245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b="1" dirty="0" err="1" smtClean="0">
                <a:latin typeface="Bradley Hand ITC" panose="03070402050302030203" pitchFamily="66" charset="0"/>
              </a:rPr>
              <a:t>Cllaborative</a:t>
            </a:r>
            <a:endParaRPr lang="en-CA" b="1" dirty="0">
              <a:latin typeface="Bradley Hand ITC" panose="03070402050302030203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 rot="5400000">
            <a:off x="3194234" y="353612"/>
            <a:ext cx="537072" cy="232574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0" name="TextBox 49"/>
          <p:cNvSpPr txBox="1"/>
          <p:nvPr/>
        </p:nvSpPr>
        <p:spPr>
          <a:xfrm>
            <a:off x="2394870" y="1278290"/>
            <a:ext cx="213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>
                <a:latin typeface="Bradley Hand ITC" panose="03070402050302030203" pitchFamily="66" charset="0"/>
              </a:rPr>
              <a:t>Steps to Becoming a Trauma-informed School</a:t>
            </a:r>
            <a:endParaRPr lang="en-CA" sz="14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66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Arial</vt:lpstr>
      <vt:lpstr>Bradley Hand ITC</vt:lpstr>
      <vt:lpstr>Calibri</vt:lpstr>
      <vt:lpstr>Calibri Light</vt:lpstr>
      <vt:lpstr>Wingdings</vt:lpstr>
      <vt:lpstr>Office Theme</vt:lpstr>
      <vt:lpstr>Becoming a Trauma-Informed School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Connections and Partnerships</dc:title>
  <dc:creator>Cheryl Hofweber</dc:creator>
  <cp:lastModifiedBy>DY</cp:lastModifiedBy>
  <cp:revision>32</cp:revision>
  <cp:lastPrinted>2016-05-03T02:22:43Z</cp:lastPrinted>
  <dcterms:created xsi:type="dcterms:W3CDTF">2016-03-29T05:35:48Z</dcterms:created>
  <dcterms:modified xsi:type="dcterms:W3CDTF">2017-01-30T21:02:09Z</dcterms:modified>
</cp:coreProperties>
</file>