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EF"/>
    <a:srgbClr val="5B9BD5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3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1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5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5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2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2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36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0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8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3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0FB43-14C5-7243-97B5-ABEE45359C7B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2B713-AE22-B24E-8813-09CA2AFCF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1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4992112" y="367586"/>
            <a:ext cx="6780625" cy="6281455"/>
            <a:chOff x="4994031" y="355270"/>
            <a:chExt cx="6780625" cy="6281455"/>
          </a:xfrm>
        </p:grpSpPr>
        <p:sp>
          <p:nvSpPr>
            <p:cNvPr id="27" name="Freeform 26"/>
            <p:cNvSpPr/>
            <p:nvPr/>
          </p:nvSpPr>
          <p:spPr>
            <a:xfrm>
              <a:off x="7430848" y="428528"/>
              <a:ext cx="2454521" cy="1277689"/>
            </a:xfrm>
            <a:custGeom>
              <a:avLst/>
              <a:gdLst>
                <a:gd name="connsiteX0" fmla="*/ 206801 w 1240781"/>
                <a:gd name="connsiteY0" fmla="*/ 0 h 2454521"/>
                <a:gd name="connsiteX1" fmla="*/ 1033980 w 1240781"/>
                <a:gd name="connsiteY1" fmla="*/ 0 h 2454521"/>
                <a:gd name="connsiteX2" fmla="*/ 1240781 w 1240781"/>
                <a:gd name="connsiteY2" fmla="*/ 206801 h 2454521"/>
                <a:gd name="connsiteX3" fmla="*/ 1240781 w 1240781"/>
                <a:gd name="connsiteY3" fmla="*/ 2454521 h 2454521"/>
                <a:gd name="connsiteX4" fmla="*/ 1240781 w 1240781"/>
                <a:gd name="connsiteY4" fmla="*/ 2454521 h 2454521"/>
                <a:gd name="connsiteX5" fmla="*/ 0 w 1240781"/>
                <a:gd name="connsiteY5" fmla="*/ 2454521 h 2454521"/>
                <a:gd name="connsiteX6" fmla="*/ 0 w 1240781"/>
                <a:gd name="connsiteY6" fmla="*/ 2454521 h 2454521"/>
                <a:gd name="connsiteX7" fmla="*/ 0 w 1240781"/>
                <a:gd name="connsiteY7" fmla="*/ 206801 h 2454521"/>
                <a:gd name="connsiteX8" fmla="*/ 206801 w 1240781"/>
                <a:gd name="connsiteY8" fmla="*/ 0 h 2454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0781" h="2454521">
                  <a:moveTo>
                    <a:pt x="1240781" y="409096"/>
                  </a:moveTo>
                  <a:lnTo>
                    <a:pt x="1240781" y="2045425"/>
                  </a:lnTo>
                  <a:cubicBezTo>
                    <a:pt x="1240781" y="2271362"/>
                    <a:pt x="1193977" y="2454520"/>
                    <a:pt x="1136241" y="2454520"/>
                  </a:cubicBezTo>
                  <a:lnTo>
                    <a:pt x="0" y="2454520"/>
                  </a:lnTo>
                  <a:lnTo>
                    <a:pt x="0" y="2454520"/>
                  </a:lnTo>
                  <a:lnTo>
                    <a:pt x="0" y="1"/>
                  </a:lnTo>
                  <a:lnTo>
                    <a:pt x="0" y="1"/>
                  </a:lnTo>
                  <a:lnTo>
                    <a:pt x="1136241" y="1"/>
                  </a:lnTo>
                  <a:cubicBezTo>
                    <a:pt x="1193977" y="1"/>
                    <a:pt x="1240781" y="183159"/>
                    <a:pt x="1240781" y="40909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81525" rIns="102480" bIns="81525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Follow up phone or outreach checks</a:t>
              </a:r>
              <a:endParaRPr lang="en-US" sz="11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Same day crisis counseling </a:t>
              </a:r>
              <a:endParaRPr lang="en-US" sz="11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Psych Nurse Evaluation</a:t>
              </a:r>
              <a:endParaRPr lang="en-US" sz="1100" kern="1200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994031" y="355270"/>
              <a:ext cx="2441025" cy="1395878"/>
            </a:xfrm>
            <a:custGeom>
              <a:avLst/>
              <a:gdLst>
                <a:gd name="connsiteX0" fmla="*/ 0 w 2441025"/>
                <a:gd name="connsiteY0" fmla="*/ 258501 h 1550976"/>
                <a:gd name="connsiteX1" fmla="*/ 258501 w 2441025"/>
                <a:gd name="connsiteY1" fmla="*/ 0 h 1550976"/>
                <a:gd name="connsiteX2" fmla="*/ 2182524 w 2441025"/>
                <a:gd name="connsiteY2" fmla="*/ 0 h 1550976"/>
                <a:gd name="connsiteX3" fmla="*/ 2441025 w 2441025"/>
                <a:gd name="connsiteY3" fmla="*/ 258501 h 1550976"/>
                <a:gd name="connsiteX4" fmla="*/ 2441025 w 2441025"/>
                <a:gd name="connsiteY4" fmla="*/ 1292475 h 1550976"/>
                <a:gd name="connsiteX5" fmla="*/ 2182524 w 2441025"/>
                <a:gd name="connsiteY5" fmla="*/ 1550976 h 1550976"/>
                <a:gd name="connsiteX6" fmla="*/ 258501 w 2441025"/>
                <a:gd name="connsiteY6" fmla="*/ 1550976 h 1550976"/>
                <a:gd name="connsiteX7" fmla="*/ 0 w 2441025"/>
                <a:gd name="connsiteY7" fmla="*/ 1292475 h 1550976"/>
                <a:gd name="connsiteX8" fmla="*/ 0 w 2441025"/>
                <a:gd name="connsiteY8" fmla="*/ 258501 h 1550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1025" h="1550976">
                  <a:moveTo>
                    <a:pt x="0" y="258501"/>
                  </a:moveTo>
                  <a:cubicBezTo>
                    <a:pt x="0" y="115735"/>
                    <a:pt x="115735" y="0"/>
                    <a:pt x="258501" y="0"/>
                  </a:cubicBezTo>
                  <a:lnTo>
                    <a:pt x="2182524" y="0"/>
                  </a:lnTo>
                  <a:cubicBezTo>
                    <a:pt x="2325290" y="0"/>
                    <a:pt x="2441025" y="115735"/>
                    <a:pt x="2441025" y="258501"/>
                  </a:cubicBezTo>
                  <a:lnTo>
                    <a:pt x="2441025" y="1292475"/>
                  </a:lnTo>
                  <a:cubicBezTo>
                    <a:pt x="2441025" y="1435241"/>
                    <a:pt x="2325290" y="1550976"/>
                    <a:pt x="2182524" y="1550976"/>
                  </a:cubicBezTo>
                  <a:lnTo>
                    <a:pt x="258501" y="1550976"/>
                  </a:lnTo>
                  <a:cubicBezTo>
                    <a:pt x="115735" y="1550976"/>
                    <a:pt x="0" y="1435241"/>
                    <a:pt x="0" y="1292475"/>
                  </a:cubicBezTo>
                  <a:lnTo>
                    <a:pt x="0" y="25850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912" tIns="113812" rIns="151912" bIns="113812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Crisis Response Team (CRT)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__________________________</a:t>
              </a:r>
              <a:endParaRPr lang="en-US" sz="1200" kern="1200" dirty="0" smtClean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1 888 494 3888</a:t>
              </a:r>
              <a:endParaRPr lang="en-US" sz="1200" kern="1200" dirty="0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7435055" y="1983795"/>
              <a:ext cx="4339601" cy="1240782"/>
            </a:xfrm>
            <a:custGeom>
              <a:avLst/>
              <a:gdLst>
                <a:gd name="connsiteX0" fmla="*/ 206801 w 1240781"/>
                <a:gd name="connsiteY0" fmla="*/ 0 h 4339600"/>
                <a:gd name="connsiteX1" fmla="*/ 1033980 w 1240781"/>
                <a:gd name="connsiteY1" fmla="*/ 0 h 4339600"/>
                <a:gd name="connsiteX2" fmla="*/ 1240781 w 1240781"/>
                <a:gd name="connsiteY2" fmla="*/ 206801 h 4339600"/>
                <a:gd name="connsiteX3" fmla="*/ 1240781 w 1240781"/>
                <a:gd name="connsiteY3" fmla="*/ 4339600 h 4339600"/>
                <a:gd name="connsiteX4" fmla="*/ 1240781 w 1240781"/>
                <a:gd name="connsiteY4" fmla="*/ 4339600 h 4339600"/>
                <a:gd name="connsiteX5" fmla="*/ 0 w 1240781"/>
                <a:gd name="connsiteY5" fmla="*/ 4339600 h 4339600"/>
                <a:gd name="connsiteX6" fmla="*/ 0 w 1240781"/>
                <a:gd name="connsiteY6" fmla="*/ 4339600 h 4339600"/>
                <a:gd name="connsiteX7" fmla="*/ 0 w 1240781"/>
                <a:gd name="connsiteY7" fmla="*/ 206801 h 4339600"/>
                <a:gd name="connsiteX8" fmla="*/ 206801 w 1240781"/>
                <a:gd name="connsiteY8" fmla="*/ 0 h 433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0781" h="4339600">
                  <a:moveTo>
                    <a:pt x="1240781" y="723282"/>
                  </a:moveTo>
                  <a:lnTo>
                    <a:pt x="1240781" y="3616318"/>
                  </a:lnTo>
                  <a:cubicBezTo>
                    <a:pt x="1240781" y="4015774"/>
                    <a:pt x="1214308" y="4339598"/>
                    <a:pt x="1181652" y="4339598"/>
                  </a:cubicBezTo>
                  <a:lnTo>
                    <a:pt x="0" y="4339598"/>
                  </a:lnTo>
                  <a:lnTo>
                    <a:pt x="0" y="433959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181652" y="2"/>
                  </a:lnTo>
                  <a:cubicBezTo>
                    <a:pt x="1214308" y="2"/>
                    <a:pt x="1240781" y="323826"/>
                    <a:pt x="1240781" y="723282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1" tIns="81525" rIns="102480" bIns="81526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u="sng" kern="1200" dirty="0" smtClean="0"/>
                <a:t>Access/Evaluations/Referrals to:</a:t>
              </a:r>
              <a:endParaRPr lang="en-US" sz="1100" u="sng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Detox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Inpatient Treatment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Supportive Recovery 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Family support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Counseling</a:t>
              </a:r>
              <a:endParaRPr lang="en-US" sz="1100" kern="120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994031" y="1828698"/>
              <a:ext cx="2441025" cy="1550976"/>
            </a:xfrm>
            <a:custGeom>
              <a:avLst/>
              <a:gdLst>
                <a:gd name="connsiteX0" fmla="*/ 0 w 2441025"/>
                <a:gd name="connsiteY0" fmla="*/ 258501 h 1550976"/>
                <a:gd name="connsiteX1" fmla="*/ 258501 w 2441025"/>
                <a:gd name="connsiteY1" fmla="*/ 0 h 1550976"/>
                <a:gd name="connsiteX2" fmla="*/ 2182524 w 2441025"/>
                <a:gd name="connsiteY2" fmla="*/ 0 h 1550976"/>
                <a:gd name="connsiteX3" fmla="*/ 2441025 w 2441025"/>
                <a:gd name="connsiteY3" fmla="*/ 258501 h 1550976"/>
                <a:gd name="connsiteX4" fmla="*/ 2441025 w 2441025"/>
                <a:gd name="connsiteY4" fmla="*/ 1292475 h 1550976"/>
                <a:gd name="connsiteX5" fmla="*/ 2182524 w 2441025"/>
                <a:gd name="connsiteY5" fmla="*/ 1550976 h 1550976"/>
                <a:gd name="connsiteX6" fmla="*/ 258501 w 2441025"/>
                <a:gd name="connsiteY6" fmla="*/ 1550976 h 1550976"/>
                <a:gd name="connsiteX7" fmla="*/ 0 w 2441025"/>
                <a:gd name="connsiteY7" fmla="*/ 1292475 h 1550976"/>
                <a:gd name="connsiteX8" fmla="*/ 0 w 2441025"/>
                <a:gd name="connsiteY8" fmla="*/ 258501 h 1550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1025" h="1550976">
                  <a:moveTo>
                    <a:pt x="0" y="258501"/>
                  </a:moveTo>
                  <a:cubicBezTo>
                    <a:pt x="0" y="115735"/>
                    <a:pt x="115735" y="0"/>
                    <a:pt x="258501" y="0"/>
                  </a:cubicBezTo>
                  <a:lnTo>
                    <a:pt x="2182524" y="0"/>
                  </a:lnTo>
                  <a:cubicBezTo>
                    <a:pt x="2325290" y="0"/>
                    <a:pt x="2441025" y="115735"/>
                    <a:pt x="2441025" y="258501"/>
                  </a:cubicBezTo>
                  <a:lnTo>
                    <a:pt x="2441025" y="1292475"/>
                  </a:lnTo>
                  <a:cubicBezTo>
                    <a:pt x="2441025" y="1435241"/>
                    <a:pt x="2325290" y="1550976"/>
                    <a:pt x="2182524" y="1550976"/>
                  </a:cubicBezTo>
                  <a:lnTo>
                    <a:pt x="258501" y="1550976"/>
                  </a:lnTo>
                  <a:cubicBezTo>
                    <a:pt x="115735" y="1550976"/>
                    <a:pt x="0" y="1435241"/>
                    <a:pt x="0" y="1292475"/>
                  </a:cubicBezTo>
                  <a:lnTo>
                    <a:pt x="0" y="25850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912" tIns="113812" rIns="151912" bIns="113812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Discovery Youth and Family Services</a:t>
              </a: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smtClean="0"/>
                <a:t>__________________________</a:t>
              </a:r>
              <a:endParaRPr lang="en-US" sz="1200" kern="1200" dirty="0" smtClean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250 739 5728</a:t>
              </a:r>
              <a:endParaRPr lang="en-US" sz="1200" kern="1200" dirty="0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435055" y="3612320"/>
              <a:ext cx="4339601" cy="1240782"/>
            </a:xfrm>
            <a:custGeom>
              <a:avLst/>
              <a:gdLst>
                <a:gd name="connsiteX0" fmla="*/ 206801 w 1240781"/>
                <a:gd name="connsiteY0" fmla="*/ 0 h 4339600"/>
                <a:gd name="connsiteX1" fmla="*/ 1033980 w 1240781"/>
                <a:gd name="connsiteY1" fmla="*/ 0 h 4339600"/>
                <a:gd name="connsiteX2" fmla="*/ 1240781 w 1240781"/>
                <a:gd name="connsiteY2" fmla="*/ 206801 h 4339600"/>
                <a:gd name="connsiteX3" fmla="*/ 1240781 w 1240781"/>
                <a:gd name="connsiteY3" fmla="*/ 4339600 h 4339600"/>
                <a:gd name="connsiteX4" fmla="*/ 1240781 w 1240781"/>
                <a:gd name="connsiteY4" fmla="*/ 4339600 h 4339600"/>
                <a:gd name="connsiteX5" fmla="*/ 0 w 1240781"/>
                <a:gd name="connsiteY5" fmla="*/ 4339600 h 4339600"/>
                <a:gd name="connsiteX6" fmla="*/ 0 w 1240781"/>
                <a:gd name="connsiteY6" fmla="*/ 4339600 h 4339600"/>
                <a:gd name="connsiteX7" fmla="*/ 0 w 1240781"/>
                <a:gd name="connsiteY7" fmla="*/ 206801 h 4339600"/>
                <a:gd name="connsiteX8" fmla="*/ 206801 w 1240781"/>
                <a:gd name="connsiteY8" fmla="*/ 0 h 433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0781" h="4339600">
                  <a:moveTo>
                    <a:pt x="1240781" y="723282"/>
                  </a:moveTo>
                  <a:lnTo>
                    <a:pt x="1240781" y="3616318"/>
                  </a:lnTo>
                  <a:cubicBezTo>
                    <a:pt x="1240781" y="4015774"/>
                    <a:pt x="1214308" y="4339598"/>
                    <a:pt x="1181652" y="4339598"/>
                  </a:cubicBezTo>
                  <a:lnTo>
                    <a:pt x="0" y="4339598"/>
                  </a:lnTo>
                  <a:lnTo>
                    <a:pt x="0" y="433959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181652" y="2"/>
                  </a:lnTo>
                  <a:cubicBezTo>
                    <a:pt x="1214308" y="2"/>
                    <a:pt x="1240781" y="323826"/>
                    <a:pt x="1240781" y="723282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1" tIns="81525" rIns="102480" bIns="81526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u="sng" kern="1200" dirty="0" smtClean="0"/>
                <a:t>Access to: </a:t>
              </a:r>
              <a:endParaRPr lang="en-US" sz="1100" u="sng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Specialized services </a:t>
              </a:r>
              <a:r>
                <a:rPr lang="en-US" sz="1100" kern="1200" dirty="0" err="1" smtClean="0"/>
                <a:t>ie</a:t>
              </a:r>
              <a:r>
                <a:rPr lang="en-US" sz="1100" kern="1200" dirty="0" smtClean="0"/>
                <a:t>: Sexual Abuse Intervention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Psychiatry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Counseling</a:t>
              </a:r>
              <a:endParaRPr lang="en-US" sz="1100" kern="1200" dirty="0"/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Referrals to Community </a:t>
              </a:r>
              <a:endParaRPr lang="en-US" sz="11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kern="1200" dirty="0" smtClean="0"/>
                <a:t>Aboriginal Specialized Team</a:t>
              </a:r>
              <a:endParaRPr lang="en-US" sz="1100" kern="12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994031" y="3457223"/>
              <a:ext cx="2441025" cy="1550976"/>
            </a:xfrm>
            <a:custGeom>
              <a:avLst/>
              <a:gdLst>
                <a:gd name="connsiteX0" fmla="*/ 0 w 2441025"/>
                <a:gd name="connsiteY0" fmla="*/ 258501 h 1550976"/>
                <a:gd name="connsiteX1" fmla="*/ 258501 w 2441025"/>
                <a:gd name="connsiteY1" fmla="*/ 0 h 1550976"/>
                <a:gd name="connsiteX2" fmla="*/ 2182524 w 2441025"/>
                <a:gd name="connsiteY2" fmla="*/ 0 h 1550976"/>
                <a:gd name="connsiteX3" fmla="*/ 2441025 w 2441025"/>
                <a:gd name="connsiteY3" fmla="*/ 258501 h 1550976"/>
                <a:gd name="connsiteX4" fmla="*/ 2441025 w 2441025"/>
                <a:gd name="connsiteY4" fmla="*/ 1292475 h 1550976"/>
                <a:gd name="connsiteX5" fmla="*/ 2182524 w 2441025"/>
                <a:gd name="connsiteY5" fmla="*/ 1550976 h 1550976"/>
                <a:gd name="connsiteX6" fmla="*/ 258501 w 2441025"/>
                <a:gd name="connsiteY6" fmla="*/ 1550976 h 1550976"/>
                <a:gd name="connsiteX7" fmla="*/ 0 w 2441025"/>
                <a:gd name="connsiteY7" fmla="*/ 1292475 h 1550976"/>
                <a:gd name="connsiteX8" fmla="*/ 0 w 2441025"/>
                <a:gd name="connsiteY8" fmla="*/ 258501 h 1550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1025" h="1550976">
                  <a:moveTo>
                    <a:pt x="0" y="258501"/>
                  </a:moveTo>
                  <a:cubicBezTo>
                    <a:pt x="0" y="115735"/>
                    <a:pt x="115735" y="0"/>
                    <a:pt x="258501" y="0"/>
                  </a:cubicBezTo>
                  <a:lnTo>
                    <a:pt x="2182524" y="0"/>
                  </a:lnTo>
                  <a:cubicBezTo>
                    <a:pt x="2325290" y="0"/>
                    <a:pt x="2441025" y="115735"/>
                    <a:pt x="2441025" y="258501"/>
                  </a:cubicBezTo>
                  <a:lnTo>
                    <a:pt x="2441025" y="1292475"/>
                  </a:lnTo>
                  <a:cubicBezTo>
                    <a:pt x="2441025" y="1435241"/>
                    <a:pt x="2325290" y="1550976"/>
                    <a:pt x="2182524" y="1550976"/>
                  </a:cubicBezTo>
                  <a:lnTo>
                    <a:pt x="258501" y="1550976"/>
                  </a:lnTo>
                  <a:cubicBezTo>
                    <a:pt x="115735" y="1550976"/>
                    <a:pt x="0" y="1435241"/>
                    <a:pt x="0" y="1292475"/>
                  </a:cubicBezTo>
                  <a:lnTo>
                    <a:pt x="0" y="25850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912" tIns="113812" rIns="151912" bIns="113812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Child and Youth Mental Health</a:t>
              </a: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__________________________</a:t>
              </a:r>
              <a:endParaRPr lang="en-US" sz="1200" kern="1200" dirty="0" smtClean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250 741 5701</a:t>
              </a:r>
              <a:endParaRPr lang="en-US" sz="1200" kern="1200" dirty="0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435055" y="5240846"/>
              <a:ext cx="4339601" cy="1240782"/>
            </a:xfrm>
            <a:custGeom>
              <a:avLst/>
              <a:gdLst>
                <a:gd name="connsiteX0" fmla="*/ 206801 w 1240781"/>
                <a:gd name="connsiteY0" fmla="*/ 0 h 4339600"/>
                <a:gd name="connsiteX1" fmla="*/ 1033980 w 1240781"/>
                <a:gd name="connsiteY1" fmla="*/ 0 h 4339600"/>
                <a:gd name="connsiteX2" fmla="*/ 1240781 w 1240781"/>
                <a:gd name="connsiteY2" fmla="*/ 206801 h 4339600"/>
                <a:gd name="connsiteX3" fmla="*/ 1240781 w 1240781"/>
                <a:gd name="connsiteY3" fmla="*/ 4339600 h 4339600"/>
                <a:gd name="connsiteX4" fmla="*/ 1240781 w 1240781"/>
                <a:gd name="connsiteY4" fmla="*/ 4339600 h 4339600"/>
                <a:gd name="connsiteX5" fmla="*/ 0 w 1240781"/>
                <a:gd name="connsiteY5" fmla="*/ 4339600 h 4339600"/>
                <a:gd name="connsiteX6" fmla="*/ 0 w 1240781"/>
                <a:gd name="connsiteY6" fmla="*/ 4339600 h 4339600"/>
                <a:gd name="connsiteX7" fmla="*/ 0 w 1240781"/>
                <a:gd name="connsiteY7" fmla="*/ 206801 h 4339600"/>
                <a:gd name="connsiteX8" fmla="*/ 206801 w 1240781"/>
                <a:gd name="connsiteY8" fmla="*/ 0 h 433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0781" h="4339600">
                  <a:moveTo>
                    <a:pt x="1240781" y="723282"/>
                  </a:moveTo>
                  <a:lnTo>
                    <a:pt x="1240781" y="3616318"/>
                  </a:lnTo>
                  <a:cubicBezTo>
                    <a:pt x="1240781" y="4015774"/>
                    <a:pt x="1214308" y="4339598"/>
                    <a:pt x="1181652" y="4339598"/>
                  </a:cubicBezTo>
                  <a:lnTo>
                    <a:pt x="0" y="4339598"/>
                  </a:lnTo>
                  <a:lnTo>
                    <a:pt x="0" y="4339598"/>
                  </a:lnTo>
                  <a:lnTo>
                    <a:pt x="0" y="2"/>
                  </a:lnTo>
                  <a:lnTo>
                    <a:pt x="0" y="2"/>
                  </a:lnTo>
                  <a:lnTo>
                    <a:pt x="1181652" y="2"/>
                  </a:lnTo>
                  <a:cubicBezTo>
                    <a:pt x="1214308" y="2"/>
                    <a:pt x="1240781" y="323826"/>
                    <a:pt x="1240781" y="723282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1" tIns="81525" rIns="102480" bIns="81526" numCol="1" spcCol="1270" anchor="ctr" anchorCtr="0">
              <a:noAutofit/>
            </a:bodyPr>
            <a:lstStyle/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dirty="0"/>
                <a:t> </a:t>
              </a:r>
              <a:r>
                <a:rPr lang="en-US" sz="1100" dirty="0">
                  <a:solidFill>
                    <a:schemeClr val="tx1"/>
                  </a:solidFill>
                </a:rPr>
                <a:t>Early Interventions (OT, PT, SLP, IDP, Family Development)</a:t>
              </a:r>
            </a:p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dirty="0">
                  <a:solidFill>
                    <a:schemeClr val="tx1"/>
                  </a:solidFill>
                </a:rPr>
                <a:t> Supportive Child Development </a:t>
              </a:r>
              <a:r>
                <a:rPr lang="en-US" sz="1100" dirty="0" smtClean="0">
                  <a:solidFill>
                    <a:schemeClr val="tx1"/>
                  </a:solidFill>
                </a:rPr>
                <a:t>– </a:t>
              </a:r>
              <a:r>
                <a:rPr lang="en-US" sz="1100" dirty="0">
                  <a:solidFill>
                    <a:schemeClr val="tx1"/>
                  </a:solidFill>
                </a:rPr>
                <a:t>Daycare / Preschool Support Workers</a:t>
              </a:r>
            </a:p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dirty="0">
                  <a:solidFill>
                    <a:schemeClr val="tx1"/>
                  </a:solidFill>
                </a:rPr>
                <a:t> Children's Health Foundation </a:t>
              </a:r>
              <a:r>
                <a:rPr lang="en-US" sz="1100" dirty="0" smtClean="0">
                  <a:solidFill>
                    <a:schemeClr val="tx1"/>
                  </a:solidFill>
                </a:rPr>
                <a:t>– </a:t>
              </a:r>
              <a:r>
                <a:rPr lang="en-US" sz="1100" dirty="0">
                  <a:solidFill>
                    <a:schemeClr val="tx1"/>
                  </a:solidFill>
                </a:rPr>
                <a:t>VICAN Assessments (ASD &amp; FASD)</a:t>
              </a:r>
            </a:p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100" dirty="0">
                  <a:solidFill>
                    <a:schemeClr val="tx1"/>
                  </a:solidFill>
                </a:rPr>
                <a:t> Community Resources and Supports </a:t>
              </a:r>
            </a:p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n-US" sz="1100" dirty="0">
                  <a:solidFill>
                    <a:schemeClr val="tx1"/>
                  </a:solidFill>
                </a:rPr>
                <a:t> Navigation Support </a:t>
              </a:r>
            </a:p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n-US" sz="1100" dirty="0">
                  <a:solidFill>
                    <a:schemeClr val="tx1"/>
                  </a:solidFill>
                </a:rPr>
                <a:t> Community Referrals  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4994031" y="5085749"/>
              <a:ext cx="2441025" cy="1550976"/>
            </a:xfrm>
            <a:custGeom>
              <a:avLst/>
              <a:gdLst>
                <a:gd name="connsiteX0" fmla="*/ 0 w 2441025"/>
                <a:gd name="connsiteY0" fmla="*/ 258501 h 1550976"/>
                <a:gd name="connsiteX1" fmla="*/ 258501 w 2441025"/>
                <a:gd name="connsiteY1" fmla="*/ 0 h 1550976"/>
                <a:gd name="connsiteX2" fmla="*/ 2182524 w 2441025"/>
                <a:gd name="connsiteY2" fmla="*/ 0 h 1550976"/>
                <a:gd name="connsiteX3" fmla="*/ 2441025 w 2441025"/>
                <a:gd name="connsiteY3" fmla="*/ 258501 h 1550976"/>
                <a:gd name="connsiteX4" fmla="*/ 2441025 w 2441025"/>
                <a:gd name="connsiteY4" fmla="*/ 1292475 h 1550976"/>
                <a:gd name="connsiteX5" fmla="*/ 2182524 w 2441025"/>
                <a:gd name="connsiteY5" fmla="*/ 1550976 h 1550976"/>
                <a:gd name="connsiteX6" fmla="*/ 258501 w 2441025"/>
                <a:gd name="connsiteY6" fmla="*/ 1550976 h 1550976"/>
                <a:gd name="connsiteX7" fmla="*/ 0 w 2441025"/>
                <a:gd name="connsiteY7" fmla="*/ 1292475 h 1550976"/>
                <a:gd name="connsiteX8" fmla="*/ 0 w 2441025"/>
                <a:gd name="connsiteY8" fmla="*/ 258501 h 1550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1025" h="1550976">
                  <a:moveTo>
                    <a:pt x="0" y="258501"/>
                  </a:moveTo>
                  <a:cubicBezTo>
                    <a:pt x="0" y="115735"/>
                    <a:pt x="115735" y="0"/>
                    <a:pt x="258501" y="0"/>
                  </a:cubicBezTo>
                  <a:lnTo>
                    <a:pt x="2182524" y="0"/>
                  </a:lnTo>
                  <a:cubicBezTo>
                    <a:pt x="2325290" y="0"/>
                    <a:pt x="2441025" y="115735"/>
                    <a:pt x="2441025" y="258501"/>
                  </a:cubicBezTo>
                  <a:lnTo>
                    <a:pt x="2441025" y="1292475"/>
                  </a:lnTo>
                  <a:cubicBezTo>
                    <a:pt x="2441025" y="1435241"/>
                    <a:pt x="2325290" y="1550976"/>
                    <a:pt x="2182524" y="1550976"/>
                  </a:cubicBezTo>
                  <a:lnTo>
                    <a:pt x="258501" y="1550976"/>
                  </a:lnTo>
                  <a:cubicBezTo>
                    <a:pt x="115735" y="1550976"/>
                    <a:pt x="0" y="1435241"/>
                    <a:pt x="0" y="1292475"/>
                  </a:cubicBezTo>
                  <a:lnTo>
                    <a:pt x="0" y="25850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912" tIns="113812" rIns="151912" bIns="113812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Child Development Centre</a:t>
              </a: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__________________________</a:t>
              </a:r>
              <a:endParaRPr lang="en-US" sz="1200" kern="1200" dirty="0" smtClean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250  753 0251</a:t>
              </a:r>
              <a:endParaRPr lang="en-US" sz="1200" kern="1200" dirty="0"/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10058400" y="440844"/>
            <a:ext cx="1765494" cy="127769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058400" y="621715"/>
            <a:ext cx="1765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 smtClean="0"/>
              <a:t>Nanaimo Regional General Hospital</a:t>
            </a:r>
          </a:p>
          <a:p>
            <a:pPr marL="171450" indent="-171450">
              <a:buFont typeface="Arial" charset="0"/>
              <a:buChar char="•"/>
            </a:pPr>
            <a:endParaRPr lang="en-US" sz="1000" dirty="0" smtClean="0"/>
          </a:p>
          <a:p>
            <a:pPr marL="171450" indent="-171450">
              <a:buFont typeface="Arial" charset="0"/>
              <a:buChar char="•"/>
            </a:pPr>
            <a:r>
              <a:rPr lang="en-US" sz="1000" dirty="0" smtClean="0"/>
              <a:t>Outpatient Treatment</a:t>
            </a:r>
            <a:endParaRPr lang="en-US" sz="1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760133" y="5667811"/>
            <a:ext cx="2108940" cy="462056"/>
            <a:chOff x="0" y="3224"/>
            <a:chExt cx="2441025" cy="1550976"/>
          </a:xfrm>
          <a:solidFill>
            <a:srgbClr val="C00000"/>
          </a:solidFill>
        </p:grpSpPr>
        <p:sp>
          <p:nvSpPr>
            <p:cNvPr id="12" name="Rounded Rectangle 11"/>
            <p:cNvSpPr/>
            <p:nvPr/>
          </p:nvSpPr>
          <p:spPr>
            <a:xfrm>
              <a:off x="0" y="3224"/>
              <a:ext cx="2441025" cy="1550976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75711" y="279039"/>
              <a:ext cx="2289601" cy="9993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49530" rIns="99060" bIns="4953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Under 6 years</a:t>
              </a:r>
              <a:endParaRPr lang="en-US" sz="2000" kern="12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760133" y="2430817"/>
            <a:ext cx="2108944" cy="478790"/>
            <a:chOff x="0" y="3224"/>
            <a:chExt cx="2441025" cy="1550976"/>
          </a:xfrm>
          <a:solidFill>
            <a:srgbClr val="C00000"/>
          </a:solidFill>
        </p:grpSpPr>
        <p:sp>
          <p:nvSpPr>
            <p:cNvPr id="37" name="Rounded Rectangle 36"/>
            <p:cNvSpPr/>
            <p:nvPr/>
          </p:nvSpPr>
          <p:spPr>
            <a:xfrm>
              <a:off x="0" y="3224"/>
              <a:ext cx="2441025" cy="1550976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/>
            <p:cNvSpPr/>
            <p:nvPr/>
          </p:nvSpPr>
          <p:spPr>
            <a:xfrm>
              <a:off x="75711" y="279039"/>
              <a:ext cx="2289601" cy="9993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49530" rIns="99060" bIns="4953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Substance Use </a:t>
              </a:r>
              <a:endParaRPr lang="en-US" sz="2000" kern="12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760133" y="4039285"/>
            <a:ext cx="2108942" cy="498848"/>
            <a:chOff x="0" y="3224"/>
            <a:chExt cx="2441025" cy="1550976"/>
          </a:xfrm>
          <a:solidFill>
            <a:srgbClr val="C00000"/>
          </a:solidFill>
        </p:grpSpPr>
        <p:sp>
          <p:nvSpPr>
            <p:cNvPr id="40" name="Rounded Rectangle 39"/>
            <p:cNvSpPr/>
            <p:nvPr/>
          </p:nvSpPr>
          <p:spPr>
            <a:xfrm>
              <a:off x="0" y="3224"/>
              <a:ext cx="2441025" cy="1550976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/>
            <p:nvPr/>
          </p:nvSpPr>
          <p:spPr>
            <a:xfrm>
              <a:off x="75711" y="279039"/>
              <a:ext cx="2289601" cy="9993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49530" rIns="99060" bIns="4953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Mental Health</a:t>
              </a:r>
              <a:endParaRPr lang="en-US" sz="2000" kern="12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760133" y="782234"/>
            <a:ext cx="2108946" cy="518905"/>
            <a:chOff x="0" y="3224"/>
            <a:chExt cx="2441025" cy="1550976"/>
          </a:xfrm>
          <a:solidFill>
            <a:srgbClr val="C00000"/>
          </a:solidFill>
        </p:grpSpPr>
        <p:sp>
          <p:nvSpPr>
            <p:cNvPr id="43" name="Rounded Rectangle 42"/>
            <p:cNvSpPr/>
            <p:nvPr/>
          </p:nvSpPr>
          <p:spPr>
            <a:xfrm>
              <a:off x="0" y="3224"/>
              <a:ext cx="2441025" cy="1550976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ounded Rectangle 4"/>
            <p:cNvSpPr/>
            <p:nvPr/>
          </p:nvSpPr>
          <p:spPr>
            <a:xfrm>
              <a:off x="75711" y="279039"/>
              <a:ext cx="2289601" cy="9993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49530" rIns="99060" bIns="4953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Crisis</a:t>
              </a:r>
              <a:endParaRPr lang="en-US" sz="2000" kern="12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02200" y="135903"/>
            <a:ext cx="2032000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Where can my patient go?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2421467" y="277091"/>
            <a:ext cx="33866" cy="558414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455333" y="874513"/>
            <a:ext cx="304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438400" y="2670211"/>
            <a:ext cx="304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424545" y="4284183"/>
            <a:ext cx="304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421467" y="5861237"/>
            <a:ext cx="304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234200" y="277091"/>
            <a:ext cx="22113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3" idx="3"/>
          </p:cNvCxnSpPr>
          <p:nvPr/>
        </p:nvCxnSpPr>
        <p:spPr>
          <a:xfrm flipV="1">
            <a:off x="4869079" y="1041685"/>
            <a:ext cx="124952" cy="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4866142" y="2697607"/>
            <a:ext cx="124952" cy="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4866142" y="4291930"/>
            <a:ext cx="124952" cy="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4840463" y="5898838"/>
            <a:ext cx="124952" cy="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041325"/>
              </p:ext>
            </p:extLst>
          </p:nvPr>
        </p:nvGraphicFramePr>
        <p:xfrm>
          <a:off x="163056" y="913242"/>
          <a:ext cx="2106011" cy="5877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843"/>
                <a:gridCol w="1112168"/>
              </a:tblGrid>
              <a:tr h="8246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Who can I consult</a:t>
                      </a:r>
                      <a:r>
                        <a:rPr lang="en-US" sz="1800" baseline="0" dirty="0" smtClean="0"/>
                        <a:t> with?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469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Urgent</a:t>
                      </a:r>
                      <a:r>
                        <a:rPr lang="en-US" sz="1100" baseline="0" dirty="0" smtClean="0"/>
                        <a:t> Psych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Rapid</a:t>
                      </a:r>
                      <a:r>
                        <a:rPr lang="en-US" sz="1100" baseline="0" dirty="0" smtClean="0"/>
                        <a:t> Access to Consultative Expertise (RACE)</a:t>
                      </a:r>
                    </a:p>
                    <a:p>
                      <a:r>
                        <a:rPr lang="en-US" sz="1100" baseline="0" dirty="0" smtClean="0"/>
                        <a:t>1877 696 2131</a:t>
                      </a:r>
                      <a:endParaRPr lang="en-US" sz="1100" dirty="0"/>
                    </a:p>
                  </a:txBody>
                  <a:tcPr/>
                </a:tc>
              </a:tr>
              <a:tr h="82469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Community Psych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Lynn Brown: CICAPP</a:t>
                      </a:r>
                      <a:endParaRPr lang="en-US" sz="1100" dirty="0"/>
                    </a:p>
                  </a:txBody>
                  <a:tcPr/>
                </a:tc>
              </a:tr>
              <a:tr h="82469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Crisis</a:t>
                      </a:r>
                      <a:r>
                        <a:rPr lang="en-US" sz="1100" baseline="0" dirty="0" smtClean="0"/>
                        <a:t> Outreach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BAT</a:t>
                      </a:r>
                      <a:r>
                        <a:rPr lang="en-US" sz="1100" baseline="0" dirty="0" smtClean="0"/>
                        <a:t> Phone</a:t>
                      </a:r>
                      <a:endParaRPr lang="en-US" sz="1100" dirty="0"/>
                    </a:p>
                  </a:txBody>
                  <a:tcPr/>
                </a:tc>
              </a:tr>
              <a:tr h="82469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17+ Substance Use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Young</a:t>
                      </a:r>
                      <a:r>
                        <a:rPr lang="en-US" sz="1100" baseline="0" dirty="0" smtClean="0"/>
                        <a:t> Adult Collaborative Care (YACC)</a:t>
                      </a:r>
                    </a:p>
                    <a:p>
                      <a:r>
                        <a:rPr lang="en-US" sz="1100" baseline="0" dirty="0" smtClean="0"/>
                        <a:t>250 739 5728</a:t>
                      </a:r>
                      <a:endParaRPr lang="en-US" sz="1100" dirty="0"/>
                    </a:p>
                  </a:txBody>
                  <a:tcPr/>
                </a:tc>
              </a:tr>
              <a:tr h="82469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17-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Pediatrician</a:t>
                      </a:r>
                      <a:endParaRPr lang="en-US" sz="1100" dirty="0"/>
                    </a:p>
                  </a:txBody>
                  <a:tcPr/>
                </a:tc>
              </a:tr>
              <a:tr h="82469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Child Development Community</a:t>
                      </a:r>
                      <a:r>
                        <a:rPr lang="en-US" sz="1100" baseline="0" dirty="0" smtClean="0"/>
                        <a:t> Supports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Kim Howland:</a:t>
                      </a:r>
                      <a:r>
                        <a:rPr lang="en-US" sz="1100" baseline="0" dirty="0" smtClean="0"/>
                        <a:t> Child Development Centre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201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DY</cp:lastModifiedBy>
  <cp:revision>8</cp:revision>
  <dcterms:created xsi:type="dcterms:W3CDTF">2017-06-30T20:04:45Z</dcterms:created>
  <dcterms:modified xsi:type="dcterms:W3CDTF">2017-10-03T18:01:19Z</dcterms:modified>
</cp:coreProperties>
</file>