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8" r:id="rId4"/>
    <p:sldId id="266" r:id="rId5"/>
    <p:sldId id="276" r:id="rId6"/>
    <p:sldId id="273" r:id="rId7"/>
    <p:sldId id="274" r:id="rId8"/>
    <p:sldId id="263" r:id="rId9"/>
    <p:sldId id="275" r:id="rId10"/>
    <p:sldId id="265" r:id="rId11"/>
    <p:sldId id="264" r:id="rId12"/>
    <p:sldId id="270" r:id="rId13"/>
    <p:sldId id="272" r:id="rId14"/>
    <p:sldId id="268" r:id="rId15"/>
    <p:sldId id="277" r:id="rId16"/>
    <p:sldId id="267" r:id="rId17"/>
    <p:sldId id="271" r:id="rId18"/>
    <p:sldId id="259" r:id="rId19"/>
    <p:sldId id="269" r:id="rId20"/>
    <p:sldId id="279" r:id="rId21"/>
    <p:sldId id="260" r:id="rId22"/>
    <p:sldId id="261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5647" autoAdjust="0"/>
  </p:normalViewPr>
  <p:slideViewPr>
    <p:cSldViewPr>
      <p:cViewPr varScale="1">
        <p:scale>
          <a:sx n="63" d="100"/>
          <a:sy n="6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4FCCB5-1E19-4072-85BE-04AD64CC21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F7E86AB6-A4A2-454A-8564-C069039A99F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CA" sz="6000" dirty="0" smtClean="0">
              <a:solidFill>
                <a:srgbClr val="92D050"/>
              </a:solidFill>
            </a:rPr>
            <a:t>59%</a:t>
          </a:r>
          <a:r>
            <a:rPr lang="en-CA" sz="3600" dirty="0" smtClean="0"/>
            <a:t> of parents are favourable to antisocial behaviour</a:t>
          </a:r>
          <a:endParaRPr lang="en-CA" sz="3600" dirty="0"/>
        </a:p>
      </dgm:t>
    </dgm:pt>
    <dgm:pt modelId="{F4532040-D262-4B30-BBFC-8D33319ABAFA}" type="parTrans" cxnId="{D97270E7-2E03-450B-A748-6FB3674B1519}">
      <dgm:prSet/>
      <dgm:spPr/>
      <dgm:t>
        <a:bodyPr/>
        <a:lstStyle/>
        <a:p>
          <a:endParaRPr lang="en-CA"/>
        </a:p>
      </dgm:t>
    </dgm:pt>
    <dgm:pt modelId="{34353320-36A0-48EA-9D43-863EF078689E}" type="sibTrans" cxnId="{D97270E7-2E03-450B-A748-6FB3674B1519}">
      <dgm:prSet/>
      <dgm:spPr/>
      <dgm:t>
        <a:bodyPr/>
        <a:lstStyle/>
        <a:p>
          <a:endParaRPr lang="en-CA"/>
        </a:p>
      </dgm:t>
    </dgm:pt>
    <dgm:pt modelId="{40DAEFAD-F4D5-4DC5-BAD7-F720B77CD0E8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CA" sz="3600" b="1" dirty="0" smtClean="0">
              <a:solidFill>
                <a:srgbClr val="92D050"/>
              </a:solidFill>
            </a:rPr>
            <a:t>Parents support underage drinking</a:t>
          </a:r>
          <a:endParaRPr lang="en-CA" sz="3600" b="1" dirty="0">
            <a:solidFill>
              <a:srgbClr val="92D050"/>
            </a:solidFill>
          </a:endParaRPr>
        </a:p>
      </dgm:t>
    </dgm:pt>
    <dgm:pt modelId="{13DFA40F-E448-44AA-923A-E22272EB75D9}" type="parTrans" cxnId="{406EFA15-B160-43FF-9F0D-7788256FD7DB}">
      <dgm:prSet/>
      <dgm:spPr/>
      <dgm:t>
        <a:bodyPr/>
        <a:lstStyle/>
        <a:p>
          <a:endParaRPr lang="en-CA"/>
        </a:p>
      </dgm:t>
    </dgm:pt>
    <dgm:pt modelId="{2510D030-0A31-4A3B-B9BC-BBA33DF24696}" type="sibTrans" cxnId="{406EFA15-B160-43FF-9F0D-7788256FD7DB}">
      <dgm:prSet/>
      <dgm:spPr/>
      <dgm:t>
        <a:bodyPr/>
        <a:lstStyle/>
        <a:p>
          <a:endParaRPr lang="en-CA"/>
        </a:p>
      </dgm:t>
    </dgm:pt>
    <dgm:pt modelId="{E8CD5033-C6B3-41FA-AB6A-A510A97CB4B2}" type="pres">
      <dgm:prSet presAssocID="{614FCCB5-1E19-4072-85BE-04AD64CC21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D7696EBC-3511-447F-9ADF-23A7A1411312}" type="pres">
      <dgm:prSet presAssocID="{F7E86AB6-A4A2-454A-8564-C069039A99FF}" presName="parentText" presStyleLbl="node1" presStyleIdx="0" presStyleCnt="2" custLinFactY="84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F771B66-7069-444F-AEEC-E997DD0D7423}" type="pres">
      <dgm:prSet presAssocID="{34353320-36A0-48EA-9D43-863EF078689E}" presName="spacer" presStyleCnt="0"/>
      <dgm:spPr/>
    </dgm:pt>
    <dgm:pt modelId="{8549B60C-0433-4560-A810-19E0DDA4A055}" type="pres">
      <dgm:prSet presAssocID="{40DAEFAD-F4D5-4DC5-BAD7-F720B77CD0E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F36EEE17-461B-40A7-9C35-68F36B717317}" type="presOf" srcId="{40DAEFAD-F4D5-4DC5-BAD7-F720B77CD0E8}" destId="{8549B60C-0433-4560-A810-19E0DDA4A055}" srcOrd="0" destOrd="0" presId="urn:microsoft.com/office/officeart/2005/8/layout/vList2"/>
    <dgm:cxn modelId="{699BCC9E-F566-41CF-A599-882D3F65C833}" type="presOf" srcId="{F7E86AB6-A4A2-454A-8564-C069039A99FF}" destId="{D7696EBC-3511-447F-9ADF-23A7A1411312}" srcOrd="0" destOrd="0" presId="urn:microsoft.com/office/officeart/2005/8/layout/vList2"/>
    <dgm:cxn modelId="{406EFA15-B160-43FF-9F0D-7788256FD7DB}" srcId="{614FCCB5-1E19-4072-85BE-04AD64CC219F}" destId="{40DAEFAD-F4D5-4DC5-BAD7-F720B77CD0E8}" srcOrd="1" destOrd="0" parTransId="{13DFA40F-E448-44AA-923A-E22272EB75D9}" sibTransId="{2510D030-0A31-4A3B-B9BC-BBA33DF24696}"/>
    <dgm:cxn modelId="{D97270E7-2E03-450B-A748-6FB3674B1519}" srcId="{614FCCB5-1E19-4072-85BE-04AD64CC219F}" destId="{F7E86AB6-A4A2-454A-8564-C069039A99FF}" srcOrd="0" destOrd="0" parTransId="{F4532040-D262-4B30-BBFC-8D33319ABAFA}" sibTransId="{34353320-36A0-48EA-9D43-863EF078689E}"/>
    <dgm:cxn modelId="{C17C0442-5773-40F8-A4A1-86F21284C9EE}" type="presOf" srcId="{614FCCB5-1E19-4072-85BE-04AD64CC219F}" destId="{E8CD5033-C6B3-41FA-AB6A-A510A97CB4B2}" srcOrd="0" destOrd="0" presId="urn:microsoft.com/office/officeart/2005/8/layout/vList2"/>
    <dgm:cxn modelId="{9D938641-BD00-4CB1-9854-8494FF5FCC95}" type="presParOf" srcId="{E8CD5033-C6B3-41FA-AB6A-A510A97CB4B2}" destId="{D7696EBC-3511-447F-9ADF-23A7A1411312}" srcOrd="0" destOrd="0" presId="urn:microsoft.com/office/officeart/2005/8/layout/vList2"/>
    <dgm:cxn modelId="{FFE6AADB-F73E-459B-B7A2-1AAAF563CABE}" type="presParOf" srcId="{E8CD5033-C6B3-41FA-AB6A-A510A97CB4B2}" destId="{6F771B66-7069-444F-AEEC-E997DD0D7423}" srcOrd="1" destOrd="0" presId="urn:microsoft.com/office/officeart/2005/8/layout/vList2"/>
    <dgm:cxn modelId="{7919F059-2A54-4694-BC1C-A15BE0A80982}" type="presParOf" srcId="{E8CD5033-C6B3-41FA-AB6A-A510A97CB4B2}" destId="{8549B60C-0433-4560-A810-19E0DDA4A05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0176CB-9B5D-42A0-9069-43993295D917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F4058F05-C677-414D-AE21-83570DC02DAA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en-CA" b="1" dirty="0" smtClean="0">
              <a:solidFill>
                <a:schemeClr val="bg2">
                  <a:lumMod val="90000"/>
                  <a:lumOff val="10000"/>
                </a:schemeClr>
              </a:solidFill>
            </a:rPr>
            <a:t>33% </a:t>
          </a:r>
          <a:r>
            <a:rPr lang="en-CA" dirty="0" smtClean="0"/>
            <a:t>of 13 year old girls say they drink with friends</a:t>
          </a:r>
          <a:endParaRPr lang="en-CA" dirty="0"/>
        </a:p>
      </dgm:t>
    </dgm:pt>
    <dgm:pt modelId="{F386A972-4877-47D0-99B0-688A5CCC6766}" type="parTrans" cxnId="{4CB37D78-9C4F-4931-A1DA-2C2A39E52F29}">
      <dgm:prSet/>
      <dgm:spPr/>
      <dgm:t>
        <a:bodyPr/>
        <a:lstStyle/>
        <a:p>
          <a:endParaRPr lang="en-CA"/>
        </a:p>
      </dgm:t>
    </dgm:pt>
    <dgm:pt modelId="{A359820A-6832-4F90-B300-2DDE16FBAE56}" type="sibTrans" cxnId="{4CB37D78-9C4F-4931-A1DA-2C2A39E52F29}">
      <dgm:prSet/>
      <dgm:spPr/>
      <dgm:t>
        <a:bodyPr/>
        <a:lstStyle/>
        <a:p>
          <a:endParaRPr lang="en-CA"/>
        </a:p>
      </dgm:t>
    </dgm:pt>
    <dgm:pt modelId="{EE18E4C6-E086-4C3D-AD64-AA8DCB3630E8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en-CA" b="1" dirty="0" smtClean="0">
              <a:solidFill>
                <a:schemeClr val="bg2">
                  <a:lumMod val="90000"/>
                  <a:lumOff val="10000"/>
                </a:schemeClr>
              </a:solidFill>
            </a:rPr>
            <a:t>5%</a:t>
          </a:r>
          <a:r>
            <a:rPr lang="en-CA" dirty="0" smtClean="0"/>
            <a:t> of their mothers think their daughters are drinking</a:t>
          </a:r>
          <a:endParaRPr lang="en-CA" dirty="0"/>
        </a:p>
      </dgm:t>
    </dgm:pt>
    <dgm:pt modelId="{8BFB16EE-6963-4C10-A6F1-DAC5D4C377C3}" type="parTrans" cxnId="{3E90D696-31EA-4E8D-9012-C36ADBDA4A03}">
      <dgm:prSet/>
      <dgm:spPr/>
      <dgm:t>
        <a:bodyPr/>
        <a:lstStyle/>
        <a:p>
          <a:endParaRPr lang="en-CA"/>
        </a:p>
      </dgm:t>
    </dgm:pt>
    <dgm:pt modelId="{1DF667FF-9834-4B81-90BC-9E67FA494B25}" type="sibTrans" cxnId="{3E90D696-31EA-4E8D-9012-C36ADBDA4A03}">
      <dgm:prSet/>
      <dgm:spPr/>
      <dgm:t>
        <a:bodyPr/>
        <a:lstStyle/>
        <a:p>
          <a:endParaRPr lang="en-CA"/>
        </a:p>
      </dgm:t>
    </dgm:pt>
    <dgm:pt modelId="{16FC05AD-3C5A-4DD2-BBC3-8C86377B8761}" type="pres">
      <dgm:prSet presAssocID="{8C0176CB-9B5D-42A0-9069-43993295D91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9CCC8114-8641-4972-8D76-2CFD094E720A}" type="pres">
      <dgm:prSet presAssocID="{F4058F05-C677-414D-AE21-83570DC02DAA}" presName="comp" presStyleCnt="0"/>
      <dgm:spPr/>
    </dgm:pt>
    <dgm:pt modelId="{5783C1CB-1FCE-4466-B36D-5F7827468B40}" type="pres">
      <dgm:prSet presAssocID="{F4058F05-C677-414D-AE21-83570DC02DAA}" presName="box" presStyleLbl="node1" presStyleIdx="0" presStyleCnt="2"/>
      <dgm:spPr/>
      <dgm:t>
        <a:bodyPr/>
        <a:lstStyle/>
        <a:p>
          <a:endParaRPr lang="en-CA"/>
        </a:p>
      </dgm:t>
    </dgm:pt>
    <dgm:pt modelId="{89E5EC04-E47E-490F-B77B-F2695A515504}" type="pres">
      <dgm:prSet presAssocID="{F4058F05-C677-414D-AE21-83570DC02DAA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75F3B42-48FE-43E6-90F0-B8CFA8289473}" type="pres">
      <dgm:prSet presAssocID="{F4058F05-C677-414D-AE21-83570DC02DAA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9FA3B99-26BF-43F1-AA9A-C8EDDCEB0D90}" type="pres">
      <dgm:prSet presAssocID="{A359820A-6832-4F90-B300-2DDE16FBAE56}" presName="spacer" presStyleCnt="0"/>
      <dgm:spPr/>
    </dgm:pt>
    <dgm:pt modelId="{FEE2C56A-3631-4C88-A5E8-91E4B657760F}" type="pres">
      <dgm:prSet presAssocID="{EE18E4C6-E086-4C3D-AD64-AA8DCB3630E8}" presName="comp" presStyleCnt="0"/>
      <dgm:spPr/>
    </dgm:pt>
    <dgm:pt modelId="{ACE3E6C7-1CFB-415A-A55D-7D49FDB5A24B}" type="pres">
      <dgm:prSet presAssocID="{EE18E4C6-E086-4C3D-AD64-AA8DCB3630E8}" presName="box" presStyleLbl="node1" presStyleIdx="1" presStyleCnt="2"/>
      <dgm:spPr/>
      <dgm:t>
        <a:bodyPr/>
        <a:lstStyle/>
        <a:p>
          <a:endParaRPr lang="en-CA"/>
        </a:p>
      </dgm:t>
    </dgm:pt>
    <dgm:pt modelId="{277DD357-7B3D-486F-9F15-53AC46A128A2}" type="pres">
      <dgm:prSet presAssocID="{EE18E4C6-E086-4C3D-AD64-AA8DCB3630E8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CD1F0A1-FD59-4248-BF9D-71DEC09AC63C}" type="pres">
      <dgm:prSet presAssocID="{EE18E4C6-E086-4C3D-AD64-AA8DCB3630E8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8038C44E-31FD-4F12-AB98-474BA83AE664}" type="presOf" srcId="{EE18E4C6-E086-4C3D-AD64-AA8DCB3630E8}" destId="{ACE3E6C7-1CFB-415A-A55D-7D49FDB5A24B}" srcOrd="0" destOrd="0" presId="urn:microsoft.com/office/officeart/2005/8/layout/vList4#1"/>
    <dgm:cxn modelId="{9F44E0AC-B11F-433D-8B29-4AB084BF0CCC}" type="presOf" srcId="{EE18E4C6-E086-4C3D-AD64-AA8DCB3630E8}" destId="{9CD1F0A1-FD59-4248-BF9D-71DEC09AC63C}" srcOrd="1" destOrd="0" presId="urn:microsoft.com/office/officeart/2005/8/layout/vList4#1"/>
    <dgm:cxn modelId="{3E90D696-31EA-4E8D-9012-C36ADBDA4A03}" srcId="{8C0176CB-9B5D-42A0-9069-43993295D917}" destId="{EE18E4C6-E086-4C3D-AD64-AA8DCB3630E8}" srcOrd="1" destOrd="0" parTransId="{8BFB16EE-6963-4C10-A6F1-DAC5D4C377C3}" sibTransId="{1DF667FF-9834-4B81-90BC-9E67FA494B25}"/>
    <dgm:cxn modelId="{4CB37D78-9C4F-4931-A1DA-2C2A39E52F29}" srcId="{8C0176CB-9B5D-42A0-9069-43993295D917}" destId="{F4058F05-C677-414D-AE21-83570DC02DAA}" srcOrd="0" destOrd="0" parTransId="{F386A972-4877-47D0-99B0-688A5CCC6766}" sibTransId="{A359820A-6832-4F90-B300-2DDE16FBAE56}"/>
    <dgm:cxn modelId="{BF15A829-F1A6-4F02-B2FD-5AF1E138F187}" type="presOf" srcId="{8C0176CB-9B5D-42A0-9069-43993295D917}" destId="{16FC05AD-3C5A-4DD2-BBC3-8C86377B8761}" srcOrd="0" destOrd="0" presId="urn:microsoft.com/office/officeart/2005/8/layout/vList4#1"/>
    <dgm:cxn modelId="{B047E2BF-16A6-46BD-BBFC-EC5FE4490070}" type="presOf" srcId="{F4058F05-C677-414D-AE21-83570DC02DAA}" destId="{975F3B42-48FE-43E6-90F0-B8CFA8289473}" srcOrd="1" destOrd="0" presId="urn:microsoft.com/office/officeart/2005/8/layout/vList4#1"/>
    <dgm:cxn modelId="{91266C3D-7722-4B49-9A6C-5B9CBA068727}" type="presOf" srcId="{F4058F05-C677-414D-AE21-83570DC02DAA}" destId="{5783C1CB-1FCE-4466-B36D-5F7827468B40}" srcOrd="0" destOrd="0" presId="urn:microsoft.com/office/officeart/2005/8/layout/vList4#1"/>
    <dgm:cxn modelId="{A83EAC7B-BB36-4737-BD0D-CD6463F330D8}" type="presParOf" srcId="{16FC05AD-3C5A-4DD2-BBC3-8C86377B8761}" destId="{9CCC8114-8641-4972-8D76-2CFD094E720A}" srcOrd="0" destOrd="0" presId="urn:microsoft.com/office/officeart/2005/8/layout/vList4#1"/>
    <dgm:cxn modelId="{4488AE70-8102-4D6E-AABA-8347F9F70511}" type="presParOf" srcId="{9CCC8114-8641-4972-8D76-2CFD094E720A}" destId="{5783C1CB-1FCE-4466-B36D-5F7827468B40}" srcOrd="0" destOrd="0" presId="urn:microsoft.com/office/officeart/2005/8/layout/vList4#1"/>
    <dgm:cxn modelId="{1CE465B2-AB48-4F08-9E06-722814F7C138}" type="presParOf" srcId="{9CCC8114-8641-4972-8D76-2CFD094E720A}" destId="{89E5EC04-E47E-490F-B77B-F2695A515504}" srcOrd="1" destOrd="0" presId="urn:microsoft.com/office/officeart/2005/8/layout/vList4#1"/>
    <dgm:cxn modelId="{CB089719-8EAB-4504-8CBD-9F62584F0A49}" type="presParOf" srcId="{9CCC8114-8641-4972-8D76-2CFD094E720A}" destId="{975F3B42-48FE-43E6-90F0-B8CFA8289473}" srcOrd="2" destOrd="0" presId="urn:microsoft.com/office/officeart/2005/8/layout/vList4#1"/>
    <dgm:cxn modelId="{222CCB80-3E8E-431A-8ACA-3334D8937BF5}" type="presParOf" srcId="{16FC05AD-3C5A-4DD2-BBC3-8C86377B8761}" destId="{69FA3B99-26BF-43F1-AA9A-C8EDDCEB0D90}" srcOrd="1" destOrd="0" presId="urn:microsoft.com/office/officeart/2005/8/layout/vList4#1"/>
    <dgm:cxn modelId="{A9D51699-758D-444E-92E3-1F4B1AF18E0E}" type="presParOf" srcId="{16FC05AD-3C5A-4DD2-BBC3-8C86377B8761}" destId="{FEE2C56A-3631-4C88-A5E8-91E4B657760F}" srcOrd="2" destOrd="0" presId="urn:microsoft.com/office/officeart/2005/8/layout/vList4#1"/>
    <dgm:cxn modelId="{38BC40A3-21DC-43F4-A7CA-A4740487A58A}" type="presParOf" srcId="{FEE2C56A-3631-4C88-A5E8-91E4B657760F}" destId="{ACE3E6C7-1CFB-415A-A55D-7D49FDB5A24B}" srcOrd="0" destOrd="0" presId="urn:microsoft.com/office/officeart/2005/8/layout/vList4#1"/>
    <dgm:cxn modelId="{26BFE61D-333D-40FA-BBCE-F686828505FE}" type="presParOf" srcId="{FEE2C56A-3631-4C88-A5E8-91E4B657760F}" destId="{277DD357-7B3D-486F-9F15-53AC46A128A2}" srcOrd="1" destOrd="0" presId="urn:microsoft.com/office/officeart/2005/8/layout/vList4#1"/>
    <dgm:cxn modelId="{D12F9DEE-2680-4C02-A07F-6C29BF62F874}" type="presParOf" srcId="{FEE2C56A-3631-4C88-A5E8-91E4B657760F}" destId="{9CD1F0A1-FD59-4248-BF9D-71DEC09AC63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96EBC-3511-447F-9ADF-23A7A1411312}">
      <dsp:nvSpPr>
        <dsp:cNvPr id="0" name=""/>
        <dsp:cNvSpPr/>
      </dsp:nvSpPr>
      <dsp:spPr>
        <a:xfrm>
          <a:off x="0" y="24889"/>
          <a:ext cx="8229600" cy="150536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l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000" kern="1200" dirty="0" smtClean="0">
              <a:solidFill>
                <a:srgbClr val="92D050"/>
              </a:solidFill>
            </a:rPr>
            <a:t>59%</a:t>
          </a:r>
          <a:r>
            <a:rPr lang="en-CA" sz="3600" kern="1200" dirty="0" smtClean="0"/>
            <a:t> of parents are favourable to antisocial behaviour</a:t>
          </a:r>
          <a:endParaRPr lang="en-CA" sz="3600" kern="1200" dirty="0"/>
        </a:p>
      </dsp:txBody>
      <dsp:txXfrm>
        <a:off x="73486" y="98375"/>
        <a:ext cx="8082628" cy="1358397"/>
      </dsp:txXfrm>
    </dsp:sp>
    <dsp:sp modelId="{8549B60C-0433-4560-A810-19E0DDA4A055}">
      <dsp:nvSpPr>
        <dsp:cNvPr id="0" name=""/>
        <dsp:cNvSpPr/>
      </dsp:nvSpPr>
      <dsp:spPr>
        <a:xfrm>
          <a:off x="0" y="1517553"/>
          <a:ext cx="8229600" cy="150536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600" b="1" kern="1200" dirty="0" smtClean="0">
              <a:solidFill>
                <a:srgbClr val="92D050"/>
              </a:solidFill>
            </a:rPr>
            <a:t>Parents support underage drinking</a:t>
          </a:r>
          <a:endParaRPr lang="en-CA" sz="3600" b="1" kern="1200" dirty="0">
            <a:solidFill>
              <a:srgbClr val="92D050"/>
            </a:solidFill>
          </a:endParaRPr>
        </a:p>
      </dsp:txBody>
      <dsp:txXfrm>
        <a:off x="73486" y="1591039"/>
        <a:ext cx="8082628" cy="13583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3C1CB-1FCE-4466-B36D-5F7827468B40}">
      <dsp:nvSpPr>
        <dsp:cNvPr id="0" name=""/>
        <dsp:cNvSpPr/>
      </dsp:nvSpPr>
      <dsp:spPr>
        <a:xfrm>
          <a:off x="0" y="0"/>
          <a:ext cx="8229600" cy="2176611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4300" b="1" kern="1200" dirty="0" smtClean="0">
              <a:solidFill>
                <a:schemeClr val="bg2">
                  <a:lumMod val="90000"/>
                  <a:lumOff val="10000"/>
                </a:schemeClr>
              </a:solidFill>
            </a:rPr>
            <a:t>33% </a:t>
          </a:r>
          <a:r>
            <a:rPr lang="en-CA" sz="4300" kern="1200" dirty="0" smtClean="0"/>
            <a:t>of 13 year old girls say they drink with friends</a:t>
          </a:r>
          <a:endParaRPr lang="en-CA" sz="4300" kern="1200" dirty="0"/>
        </a:p>
      </dsp:txBody>
      <dsp:txXfrm>
        <a:off x="1863581" y="0"/>
        <a:ext cx="6366018" cy="2176611"/>
      </dsp:txXfrm>
    </dsp:sp>
    <dsp:sp modelId="{89E5EC04-E47E-490F-B77B-F2695A515504}">
      <dsp:nvSpPr>
        <dsp:cNvPr id="0" name=""/>
        <dsp:cNvSpPr/>
      </dsp:nvSpPr>
      <dsp:spPr>
        <a:xfrm>
          <a:off x="217661" y="217661"/>
          <a:ext cx="1645920" cy="17412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3E6C7-1CFB-415A-A55D-7D49FDB5A24B}">
      <dsp:nvSpPr>
        <dsp:cNvPr id="0" name=""/>
        <dsp:cNvSpPr/>
      </dsp:nvSpPr>
      <dsp:spPr>
        <a:xfrm>
          <a:off x="0" y="2394272"/>
          <a:ext cx="8229600" cy="2176611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4300" b="1" kern="1200" dirty="0" smtClean="0">
              <a:solidFill>
                <a:schemeClr val="bg2">
                  <a:lumMod val="90000"/>
                  <a:lumOff val="10000"/>
                </a:schemeClr>
              </a:solidFill>
            </a:rPr>
            <a:t>5%</a:t>
          </a:r>
          <a:r>
            <a:rPr lang="en-CA" sz="4300" kern="1200" dirty="0" smtClean="0"/>
            <a:t> of their mothers think their daughters are drinking</a:t>
          </a:r>
          <a:endParaRPr lang="en-CA" sz="4300" kern="1200" dirty="0"/>
        </a:p>
      </dsp:txBody>
      <dsp:txXfrm>
        <a:off x="1863581" y="2394272"/>
        <a:ext cx="6366018" cy="2176611"/>
      </dsp:txXfrm>
    </dsp:sp>
    <dsp:sp modelId="{277DD357-7B3D-486F-9F15-53AC46A128A2}">
      <dsp:nvSpPr>
        <dsp:cNvPr id="0" name=""/>
        <dsp:cNvSpPr/>
      </dsp:nvSpPr>
      <dsp:spPr>
        <a:xfrm>
          <a:off x="217661" y="2611933"/>
          <a:ext cx="1645920" cy="17412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DE24085-5460-435C-BD54-20C37E65FD61}" type="datetimeFigureOut">
              <a:rPr lang="en-CA" smtClean="0"/>
              <a:pPr/>
              <a:t>08/12/2015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96F0AA0-7832-43B3-9D4D-6A30DA7B15E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062912" cy="1470025"/>
          </a:xfrm>
        </p:spPr>
        <p:txBody>
          <a:bodyPr/>
          <a:lstStyle/>
          <a:p>
            <a:r>
              <a:rPr lang="en-CA" dirty="0" smtClean="0"/>
              <a:t>Face It, Parents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Focusing on alcohol and drug concerns with education </a:t>
            </a:r>
            <a:endParaRPr lang="en-CA" dirty="0"/>
          </a:p>
        </p:txBody>
      </p:sp>
      <p:pic>
        <p:nvPicPr>
          <p:cNvPr id="5" name="Picture 4" descr="kidsdrinking_story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356992"/>
            <a:ext cx="3657600" cy="2743200"/>
          </a:xfrm>
          <a:prstGeom prst="rect">
            <a:avLst/>
          </a:prstGeom>
          <a:ln w="127000" cap="sq">
            <a:solidFill>
              <a:schemeClr val="tx2">
                <a:lumMod val="1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" name="Picture 9" descr="marijuana_le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653136"/>
            <a:ext cx="1270000" cy="1080120"/>
          </a:xfrm>
          <a:prstGeom prst="rect">
            <a:avLst/>
          </a:prstGeom>
          <a:ln w="1270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176464"/>
          </a:xfrm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CA" dirty="0" smtClean="0"/>
              <a:t>The provincial average of teens who have tried alcohol is </a:t>
            </a:r>
            <a:r>
              <a:rPr lang="en-CA" sz="6000" dirty="0" smtClean="0">
                <a:solidFill>
                  <a:srgbClr val="92D050"/>
                </a:solidFill>
              </a:rPr>
              <a:t>33%</a:t>
            </a:r>
          </a:p>
          <a:p>
            <a:endParaRPr lang="en-CA" dirty="0" smtClean="0"/>
          </a:p>
          <a:p>
            <a:r>
              <a:rPr lang="en-CA" sz="4400" dirty="0" smtClean="0">
                <a:solidFill>
                  <a:schemeClr val="accent1"/>
                </a:solidFill>
              </a:rPr>
              <a:t>   In Our Community............</a:t>
            </a:r>
          </a:p>
          <a:p>
            <a:pPr>
              <a:buNone/>
            </a:pPr>
            <a:r>
              <a:rPr lang="en-CA" sz="2800" dirty="0" smtClean="0"/>
              <a:t>    </a:t>
            </a:r>
            <a:r>
              <a:rPr lang="en-CA" sz="6000" dirty="0" smtClean="0">
                <a:solidFill>
                  <a:srgbClr val="92D050"/>
                </a:solidFill>
              </a:rPr>
              <a:t>66%</a:t>
            </a:r>
            <a:r>
              <a:rPr lang="en-CA" sz="6000" dirty="0" smtClean="0"/>
              <a:t> </a:t>
            </a:r>
            <a:r>
              <a:rPr lang="en-CA" sz="2800" dirty="0" smtClean="0"/>
              <a:t>of 13 year olds have tried alcohol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608512"/>
          </a:xfrm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endParaRPr lang="en-CA" dirty="0" smtClean="0"/>
          </a:p>
          <a:p>
            <a:r>
              <a:rPr lang="en-CA" dirty="0" smtClean="0"/>
              <a:t>The provincial average of teens who have tried alcohol is </a:t>
            </a:r>
            <a:r>
              <a:rPr lang="en-CA" sz="6000" dirty="0" smtClean="0">
                <a:solidFill>
                  <a:srgbClr val="92D050"/>
                </a:solidFill>
              </a:rPr>
              <a:t>60%</a:t>
            </a:r>
          </a:p>
          <a:p>
            <a:endParaRPr lang="en-CA" dirty="0" smtClean="0"/>
          </a:p>
          <a:p>
            <a:r>
              <a:rPr lang="en-CA" sz="4400" dirty="0" smtClean="0">
                <a:solidFill>
                  <a:schemeClr val="accent1"/>
                </a:solidFill>
              </a:rPr>
              <a:t> In Our Community</a:t>
            </a:r>
            <a:r>
              <a:rPr lang="en-CA" dirty="0" smtClean="0">
                <a:solidFill>
                  <a:schemeClr val="accent1"/>
                </a:solidFill>
              </a:rPr>
              <a:t>...................</a:t>
            </a:r>
          </a:p>
          <a:p>
            <a:pPr>
              <a:buNone/>
            </a:pPr>
            <a:r>
              <a:rPr lang="en-CA" sz="6600" dirty="0" smtClean="0">
                <a:solidFill>
                  <a:srgbClr val="92D050"/>
                </a:solidFill>
              </a:rPr>
              <a:t>75%</a:t>
            </a:r>
            <a:r>
              <a:rPr lang="en-CA" sz="6600" dirty="0" smtClean="0"/>
              <a:t> </a:t>
            </a:r>
            <a:r>
              <a:rPr lang="en-CA" dirty="0" smtClean="0"/>
              <a:t>of 15 year olds have tried alcohol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 Our Community................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6600" dirty="0" smtClean="0">
                <a:solidFill>
                  <a:srgbClr val="92D050"/>
                </a:solidFill>
              </a:rPr>
              <a:t>40% </a:t>
            </a:r>
            <a:r>
              <a:rPr lang="en-CA" sz="3200" dirty="0" smtClean="0"/>
              <a:t>of students reported they received the alcohol with parent’s permission</a:t>
            </a:r>
            <a:endParaRPr lang="en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Fact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72000"/>
          </a:xfrm>
        </p:spPr>
        <p:txBody>
          <a:bodyPr/>
          <a:lstStyle/>
          <a:p>
            <a:r>
              <a:rPr lang="en-CA" dirty="0" smtClean="0"/>
              <a:t>Teens who use alcohol have higher rates of academic problems and poor performance than non-drinkers.</a:t>
            </a:r>
            <a:endParaRPr lang="en-CA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852936"/>
            <a:ext cx="3413635" cy="334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320480"/>
          </a:xfrm>
        </p:spPr>
        <p:txBody>
          <a:bodyPr/>
          <a:lstStyle/>
          <a:p>
            <a:r>
              <a:rPr lang="en-CA" sz="6000" dirty="0" smtClean="0">
                <a:solidFill>
                  <a:srgbClr val="92D050"/>
                </a:solidFill>
              </a:rPr>
              <a:t>38%</a:t>
            </a:r>
            <a:r>
              <a:rPr lang="en-CA" dirty="0" smtClean="0"/>
              <a:t> of school children in B.C. Admit to using alcohol in the past month</a:t>
            </a:r>
          </a:p>
          <a:p>
            <a:endParaRPr lang="en-CA" dirty="0" smtClean="0"/>
          </a:p>
          <a:p>
            <a:r>
              <a:rPr lang="en-CA" sz="6000" dirty="0" smtClean="0">
                <a:solidFill>
                  <a:srgbClr val="92D050"/>
                </a:solidFill>
              </a:rPr>
              <a:t>28% </a:t>
            </a:r>
            <a:r>
              <a:rPr lang="en-CA" dirty="0" smtClean="0"/>
              <a:t>reported a recent negative consequence from drinking or drug use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b="1" dirty="0" smtClean="0"/>
              <a:t/>
            </a:r>
            <a:br>
              <a:rPr lang="en-CA" b="1" dirty="0" smtClean="0"/>
            </a:br>
            <a:r>
              <a:rPr lang="en-CA" b="1" dirty="0" smtClean="0"/>
              <a:t>Family Influence</a:t>
            </a:r>
            <a:br>
              <a:rPr lang="en-CA" b="1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400" i="1" dirty="0" smtClean="0"/>
              <a:t>Children say that parental disapproval of underage drinking is the key reason they have chosen not to drink.</a:t>
            </a:r>
            <a:endParaRPr lang="en-CA" sz="4400" dirty="0" smtClean="0"/>
          </a:p>
          <a:p>
            <a:pPr algn="ctr"/>
            <a:endParaRPr lang="en-C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1268760"/>
            <a:ext cx="8229600" cy="4572000"/>
          </a:xfrm>
        </p:spPr>
        <p:txBody>
          <a:bodyPr/>
          <a:lstStyle/>
          <a:p>
            <a:r>
              <a:rPr lang="en-CA" dirty="0" smtClean="0"/>
              <a:t>Research studies indicate that children are less likely to drink when their parents are involved in their lives and when they and their parents report feeling close to each other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140968"/>
            <a:ext cx="2477703" cy="345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72000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CA" dirty="0" smtClean="0"/>
              <a:t>Talking openly and honestly with your teen and modeling healthy behaviours may prevent your teen from using alcohol and drugs</a:t>
            </a:r>
            <a:r>
              <a:rPr lang="en-CA" dirty="0" smtClean="0"/>
              <a:t>.</a:t>
            </a:r>
          </a:p>
          <a:p>
            <a:r>
              <a:rPr lang="en-CA" dirty="0" smtClean="0"/>
              <a:t>A connected, secure relationship between caregivers and children fostered in early childhood can serve to buffer the peer pressure of the teens years</a:t>
            </a:r>
            <a:endParaRPr lang="en-CA" dirty="0" smtClean="0"/>
          </a:p>
          <a:p>
            <a:endParaRPr lang="en-CA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085184"/>
            <a:ext cx="2704800" cy="176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6504"/>
          </a:xfrm>
        </p:spPr>
        <p:txBody>
          <a:bodyPr/>
          <a:lstStyle/>
          <a:p>
            <a:r>
              <a:rPr lang="en-CA" dirty="0" smtClean="0"/>
              <a:t>Don’t wait to talk to your teen about alcohol</a:t>
            </a:r>
          </a:p>
          <a:p>
            <a:endParaRPr lang="en-CA" dirty="0" smtClean="0"/>
          </a:p>
          <a:p>
            <a:r>
              <a:rPr lang="en-CA" dirty="0" smtClean="0"/>
              <a:t>Your relationship with </a:t>
            </a:r>
            <a:r>
              <a:rPr lang="en-CA" smtClean="0"/>
              <a:t>your child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Be proactive not reactive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Fact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 smtClean="0"/>
              <a:t>Parents make teen drinking o.k.</a:t>
            </a:r>
          </a:p>
          <a:p>
            <a:pPr algn="ctr"/>
            <a:endParaRPr lang="en-CA" dirty="0" smtClean="0"/>
          </a:p>
          <a:p>
            <a:pPr algn="ctr"/>
            <a:r>
              <a:rPr lang="en-CA" dirty="0" smtClean="0"/>
              <a:t>Teens make teen drinking </a:t>
            </a:r>
            <a:r>
              <a:rPr lang="en-CA" sz="4800" dirty="0" smtClean="0">
                <a:solidFill>
                  <a:srgbClr val="92D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DANGEROUS</a:t>
            </a:r>
          </a:p>
          <a:p>
            <a:pPr algn="ctr">
              <a:buNone/>
            </a:pPr>
            <a:endParaRPr lang="en-CA" sz="4800" dirty="0">
              <a:solidFill>
                <a:srgbClr val="92D050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50813"/>
            <a:ext cx="914400" cy="6400800"/>
          </a:xfrm>
        </p:spPr>
        <p:txBody>
          <a:bodyPr/>
          <a:lstStyle/>
          <a:p>
            <a:r>
              <a:rPr lang="en-CA" dirty="0" smtClean="0"/>
              <a:t>Lis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3259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528392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en-CA" dirty="0" smtClean="0"/>
              <a:t>the strongest approach for preventing underage drinking involves the coordinated effort of all the elements that influence a child’s life—including </a:t>
            </a:r>
            <a:r>
              <a:rPr lang="en-CA" sz="4400" dirty="0" smtClean="0">
                <a:solidFill>
                  <a:srgbClr val="92D050"/>
                </a:solidFill>
              </a:rPr>
              <a:t>family, schools, and community</a:t>
            </a:r>
            <a:endParaRPr lang="en-CA" sz="4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2112"/>
          </a:xfrm>
        </p:spPr>
        <p:txBody>
          <a:bodyPr/>
          <a:lstStyle/>
          <a:p>
            <a:pPr algn="ctr"/>
            <a:r>
              <a:rPr lang="en-CA" dirty="0" smtClean="0"/>
              <a:t>Stay Involved</a:t>
            </a:r>
          </a:p>
          <a:p>
            <a:pPr algn="ctr"/>
            <a:endParaRPr lang="en-CA" dirty="0" smtClean="0"/>
          </a:p>
          <a:p>
            <a:pPr algn="ctr"/>
            <a:r>
              <a:rPr lang="en-CA" dirty="0" smtClean="0"/>
              <a:t>Know your teens friends, plans whereabouts</a:t>
            </a:r>
          </a:p>
          <a:p>
            <a:pPr>
              <a:buNone/>
            </a:pPr>
            <a:endParaRPr lang="en-CA" dirty="0" smtClean="0"/>
          </a:p>
          <a:p>
            <a:endParaRPr lang="en-CA" dirty="0" smtClean="0"/>
          </a:p>
          <a:p>
            <a:pPr algn="ctr">
              <a:buNone/>
            </a:pPr>
            <a:r>
              <a:rPr lang="en-CA" sz="4400" b="1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Its not pestering, its parenting</a:t>
            </a:r>
          </a:p>
          <a:p>
            <a:pPr algn="ctr">
              <a:buNone/>
            </a:pPr>
            <a:endParaRPr lang="en-CA" sz="1800" dirty="0" smtClean="0">
              <a:ln w="18415" cmpd="sng">
                <a:solidFill>
                  <a:srgbClr val="92D050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 algn="ctr">
              <a:buNone/>
            </a:pPr>
            <a:r>
              <a:rPr lang="en-CA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Columneetza</a:t>
            </a:r>
            <a:r>
              <a:rPr lang="en-CA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 PAC 2010</a:t>
            </a:r>
            <a:endParaRPr lang="en-CA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buNone/>
            </a:pPr>
            <a:endParaRPr lang="en-CA" sz="1800" i="1" dirty="0" smtClean="0">
              <a:ln w="18415" cmpd="sng">
                <a:solidFill>
                  <a:srgbClr val="92D050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>Contact School District 27 Student Support Services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 algn="ctr">
              <a:buNone/>
            </a:pPr>
            <a:endParaRPr lang="en-CA" sz="4000" dirty="0" smtClean="0"/>
          </a:p>
          <a:p>
            <a:pPr marL="64008" indent="0" algn="ctr">
              <a:buNone/>
            </a:pPr>
            <a:r>
              <a:rPr lang="en-CA" sz="4000" dirty="0" smtClean="0"/>
              <a:t>Resources </a:t>
            </a:r>
          </a:p>
          <a:p>
            <a:pPr marL="64008" indent="0">
              <a:buNone/>
            </a:pPr>
            <a:endParaRPr lang="en-CA" dirty="0" smtClean="0"/>
          </a:p>
          <a:p>
            <a:r>
              <a:rPr lang="en-CA" dirty="0" smtClean="0"/>
              <a:t>Connect Parenting –CMHA</a:t>
            </a:r>
          </a:p>
          <a:p>
            <a:r>
              <a:rPr lang="en-CA" dirty="0" smtClean="0"/>
              <a:t>Teen Outreach- Interior Health/SD 27</a:t>
            </a:r>
          </a:p>
          <a:p>
            <a:r>
              <a:rPr lang="en-CA" dirty="0" smtClean="0"/>
              <a:t>Changing Directions- FN Youth Mentorship Program</a:t>
            </a:r>
          </a:p>
          <a:p>
            <a:r>
              <a:rPr lang="en-CA" dirty="0" smtClean="0"/>
              <a:t>NOOPA- Boys and Girls Clubs</a:t>
            </a: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627784" y="1556792"/>
            <a:ext cx="3816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i="1" dirty="0" smtClean="0">
                <a:solidFill>
                  <a:schemeClr val="accent4"/>
                </a:solidFill>
              </a:rPr>
              <a:t>(250</a:t>
            </a:r>
            <a:r>
              <a:rPr lang="en-CA" sz="4000" i="1" dirty="0">
                <a:solidFill>
                  <a:schemeClr val="accent4"/>
                </a:solidFill>
              </a:rPr>
              <a:t>) 398-3855</a:t>
            </a:r>
          </a:p>
        </p:txBody>
      </p:sp>
    </p:spTree>
    <p:extLst>
      <p:ext uri="{BB962C8B-B14F-4D97-AF65-F5344CB8AC3E}">
        <p14:creationId xmlns:p14="http://schemas.microsoft.com/office/powerpoint/2010/main" val="187151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72000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Alcohol and drug abuse is a leading cause of </a:t>
            </a:r>
            <a:r>
              <a:rPr lang="en-CA" dirty="0" smtClean="0">
                <a:solidFill>
                  <a:srgbClr val="92D050"/>
                </a:solidFill>
              </a:rPr>
              <a:t>teen death or injury related to car accidents, suicides, violence, and drowning. </a:t>
            </a:r>
            <a:endParaRPr lang="en-CA" dirty="0">
              <a:solidFill>
                <a:srgbClr val="92D050"/>
              </a:solidFill>
            </a:endParaRPr>
          </a:p>
        </p:txBody>
      </p:sp>
      <p:pic>
        <p:nvPicPr>
          <p:cNvPr id="4" name="Picture 3" descr="teenage-male-depressed-over-binge-drinking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573016"/>
            <a:ext cx="4392488" cy="302433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Fact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2410288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CA" dirty="0" smtClean="0"/>
              <a:t>Children who begin drinking alcohol before the age of 15 are </a:t>
            </a:r>
            <a:r>
              <a:rPr lang="en-CA" dirty="0" smtClean="0">
                <a:solidFill>
                  <a:srgbClr val="92D050"/>
                </a:solidFill>
              </a:rPr>
              <a:t>5 times</a:t>
            </a:r>
            <a:r>
              <a:rPr lang="en-CA" dirty="0" smtClean="0"/>
              <a:t> more likely than those who start after age 21 to develop alcohol problems.</a:t>
            </a:r>
            <a:r>
              <a:rPr lang="en-CA" baseline="30000" dirty="0" smtClean="0"/>
              <a:t>5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 Our Community.............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6000" dirty="0" smtClean="0">
                <a:solidFill>
                  <a:srgbClr val="92D050"/>
                </a:solidFill>
              </a:rPr>
              <a:t>20%</a:t>
            </a:r>
            <a:r>
              <a:rPr lang="en-CA" dirty="0" smtClean="0"/>
              <a:t> of grade 8 students have been involved in binge drinking</a:t>
            </a:r>
            <a:endParaRPr lang="en-CA" dirty="0"/>
          </a:p>
        </p:txBody>
      </p:sp>
      <p:pic>
        <p:nvPicPr>
          <p:cNvPr id="4" name="Picture 3" descr="teen drinking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429000"/>
            <a:ext cx="4824536" cy="3024000"/>
          </a:xfrm>
          <a:prstGeom prst="rect">
            <a:avLst/>
          </a:prstGeom>
          <a:ln w="127000" cap="sq">
            <a:solidFill>
              <a:schemeClr val="accent1">
                <a:lumMod val="5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Binge Drinking................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850448"/>
          </a:xfr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CA" dirty="0" smtClean="0"/>
              <a:t>can interrupt key processes of brain development</a:t>
            </a:r>
          </a:p>
          <a:p>
            <a:endParaRPr lang="en-CA" dirty="0" smtClean="0"/>
          </a:p>
          <a:p>
            <a:r>
              <a:rPr lang="en-CA" dirty="0" smtClean="0"/>
              <a:t>can effect normal development of organs, muscles, and bones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Fact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survey of high school students found that 18% of females and 39% of males say it is acceptable for a boy to force sex if the girl is high or drunk.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 Our Community..................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2960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 Our Community.......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 smtClean="0"/>
              <a:t>More kids have tried pot over cigarettes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383</TotalTime>
  <Words>495</Words>
  <Application>Microsoft Office PowerPoint</Application>
  <PresentationFormat>On-screen Show (4:3)</PresentationFormat>
  <Paragraphs>71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Verve</vt:lpstr>
      <vt:lpstr>Face It, Parents</vt:lpstr>
      <vt:lpstr>Fact</vt:lpstr>
      <vt:lpstr>PowerPoint Presentation</vt:lpstr>
      <vt:lpstr>Fact</vt:lpstr>
      <vt:lpstr>In Our Community.............</vt:lpstr>
      <vt:lpstr>Binge Drinking................</vt:lpstr>
      <vt:lpstr>Fact</vt:lpstr>
      <vt:lpstr>In Our Community..................</vt:lpstr>
      <vt:lpstr>In Our Community.......</vt:lpstr>
      <vt:lpstr>PowerPoint Presentation</vt:lpstr>
      <vt:lpstr>PowerPoint Presentation</vt:lpstr>
      <vt:lpstr>In Our Community................</vt:lpstr>
      <vt:lpstr>Fact</vt:lpstr>
      <vt:lpstr>PowerPoint Presentation</vt:lpstr>
      <vt:lpstr>PowerPoint Presentation</vt:lpstr>
      <vt:lpstr> Family Influence </vt:lpstr>
      <vt:lpstr>PowerPoint Presentation</vt:lpstr>
      <vt:lpstr>PowerPoint Presentation</vt:lpstr>
      <vt:lpstr>PowerPoint Presentation</vt:lpstr>
      <vt:lpstr>Lis</vt:lpstr>
      <vt:lpstr>PowerPoint Presentation</vt:lpstr>
      <vt:lpstr>PowerPoint Presentation</vt:lpstr>
      <vt:lpstr> Contact School District 27 Student Support 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 It, Parents</dc:title>
  <dc:creator>Bob Trampleasure</dc:creator>
  <cp:lastModifiedBy>Deb</cp:lastModifiedBy>
  <cp:revision>15</cp:revision>
  <dcterms:created xsi:type="dcterms:W3CDTF">2010-11-24T06:55:33Z</dcterms:created>
  <dcterms:modified xsi:type="dcterms:W3CDTF">2015-12-09T04:31:29Z</dcterms:modified>
</cp:coreProperties>
</file>