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04800" cy="9753600"/>
  <p:notesSz cx="7010400" cy="92964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A22E36"/>
    <a:srgbClr val="745800"/>
    <a:srgbClr val="C7C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656" y="4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58232708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1713599" y="3994507"/>
            <a:ext cx="9791021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3800">
                <a:solidFill>
                  <a:srgbClr val="DCDEE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800" dirty="0" smtClean="0">
                <a:solidFill>
                  <a:srgbClr val="DCDEE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DRAFT</a:t>
            </a:r>
            <a:r>
              <a:rPr lang="en-CA" sz="10800" dirty="0" smtClean="0">
                <a:solidFill>
                  <a:srgbClr val="DCDEE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</a:t>
            </a:r>
            <a:endParaRPr sz="10800" dirty="0">
              <a:solidFill>
                <a:srgbClr val="DCDEE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5489367" y="4660900"/>
            <a:ext cx="1775033" cy="1511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5D328">
              <a:alpha val="57481"/>
            </a:srgbClr>
          </a:solidFill>
          <a:ln w="57150">
            <a:solidFill>
              <a:schemeClr val="accent2">
                <a:lumMod val="75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15034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5359400" y="4999910"/>
            <a:ext cx="2133600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2400" b="1" i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Patient Needs</a:t>
            </a:r>
            <a:endParaRPr sz="2400" b="1" i="1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8026400" y="1612839"/>
            <a:ext cx="2103120" cy="1358961"/>
          </a:xfrm>
          <a:prstGeom prst="rect">
            <a:avLst/>
          </a:prstGeom>
          <a:ln w="114300">
            <a:solidFill>
              <a:srgbClr val="C82506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8331200" y="1995765"/>
            <a:ext cx="1543006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Harm to Self or </a:t>
            </a:r>
            <a:r>
              <a:rPr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Others</a:t>
            </a:r>
            <a:endParaRPr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37" name="Shape 37"/>
          <p:cNvSpPr/>
          <p:nvPr/>
        </p:nvSpPr>
        <p:spPr>
          <a:xfrm>
            <a:off x="11440173" y="1433076"/>
            <a:ext cx="108202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Imminent </a:t>
            </a:r>
          </a:p>
          <a:p>
            <a:pPr lvl="0">
              <a:defRPr sz="1800"/>
            </a:pPr>
            <a:r>
              <a:rPr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CALL 911</a:t>
            </a:r>
          </a:p>
        </p:txBody>
      </p:sp>
      <p:sp>
        <p:nvSpPr>
          <p:cNvPr id="38" name="Shape 38"/>
          <p:cNvSpPr/>
          <p:nvPr/>
        </p:nvSpPr>
        <p:spPr>
          <a:xfrm>
            <a:off x="11848194" y="2316034"/>
            <a:ext cx="102657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/>
            </a:lvl1pPr>
          </a:lstStyle>
          <a:p>
            <a:pPr lvl="0">
              <a:defRPr sz="1800"/>
            </a:pPr>
            <a:endParaRPr lang="en-CA" dirty="0"/>
          </a:p>
        </p:txBody>
      </p:sp>
      <p:sp>
        <p:nvSpPr>
          <p:cNvPr id="40" name="Shape 40"/>
          <p:cNvSpPr/>
          <p:nvPr/>
        </p:nvSpPr>
        <p:spPr>
          <a:xfrm>
            <a:off x="11290876" y="3949813"/>
            <a:ext cx="102656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endParaRPr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Shape 41"/>
          <p:cNvSpPr/>
          <p:nvPr/>
        </p:nvSpPr>
        <p:spPr>
          <a:xfrm>
            <a:off x="11226800" y="2025799"/>
            <a:ext cx="1447800" cy="64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 Imminent</a:t>
            </a:r>
          </a:p>
          <a:p>
            <a:pPr lvl="0">
              <a:defRPr sz="1800"/>
            </a:pPr>
            <a:r>
              <a:rPr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 Line</a:t>
            </a: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</a:t>
            </a:r>
            <a:r>
              <a:rPr lang="en-CA" sz="11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1-888-353-2273</a:t>
            </a:r>
            <a:endParaRPr sz="11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2" name="Shape 42"/>
          <p:cNvSpPr/>
          <p:nvPr/>
        </p:nvSpPr>
        <p:spPr>
          <a:xfrm flipV="1">
            <a:off x="10464800" y="1676400"/>
            <a:ext cx="457200" cy="0"/>
          </a:xfrm>
          <a:prstGeom prst="line">
            <a:avLst/>
          </a:prstGeom>
          <a:ln w="25400">
            <a:solidFill>
              <a:srgbClr val="C82506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Shape 47"/>
          <p:cNvSpPr/>
          <p:nvPr/>
        </p:nvSpPr>
        <p:spPr>
          <a:xfrm>
            <a:off x="8080955" y="4352171"/>
            <a:ext cx="2103120" cy="1591429"/>
          </a:xfrm>
          <a:prstGeom prst="rect">
            <a:avLst/>
          </a:prstGeom>
          <a:ln w="114300">
            <a:solidFill>
              <a:srgbClr val="FFC0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8376920" y="4985187"/>
            <a:ext cx="1554480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Aboriginal</a:t>
            </a:r>
          </a:p>
        </p:txBody>
      </p:sp>
      <p:sp>
        <p:nvSpPr>
          <p:cNvPr id="54" name="Shape 54"/>
          <p:cNvSpPr/>
          <p:nvPr/>
        </p:nvSpPr>
        <p:spPr>
          <a:xfrm>
            <a:off x="10464800" y="4571999"/>
            <a:ext cx="457200" cy="1"/>
          </a:xfrm>
          <a:prstGeom prst="line">
            <a:avLst/>
          </a:prstGeom>
          <a:ln w="25400">
            <a:solidFill>
              <a:srgbClr val="FFC0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Shape 55"/>
          <p:cNvSpPr/>
          <p:nvPr/>
        </p:nvSpPr>
        <p:spPr>
          <a:xfrm>
            <a:off x="8102600" y="6264221"/>
            <a:ext cx="2103120" cy="1203379"/>
          </a:xfrm>
          <a:prstGeom prst="rect">
            <a:avLst/>
          </a:prstGeom>
          <a:ln w="114300">
            <a:solidFill>
              <a:srgbClr val="74580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6" name="Shape 56"/>
          <p:cNvSpPr/>
          <p:nvPr/>
        </p:nvSpPr>
        <p:spPr>
          <a:xfrm>
            <a:off x="8080955" y="6473944"/>
            <a:ext cx="2148840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rtl="0" latinLnBrk="1" hangingPunct="0"/>
            <a:r>
              <a:rPr lang="en-US" sz="16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Immigrants</a:t>
            </a:r>
          </a:p>
          <a:p>
            <a:pPr rtl="0" latinLnBrk="1" hangingPunct="0"/>
            <a:endParaRPr lang="en-US" sz="16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rtl="0" latinLnBrk="1" hangingPunct="0"/>
            <a:r>
              <a:rPr lang="en-US" sz="16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Refugees</a:t>
            </a:r>
            <a:endParaRPr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61" name="Shape 61"/>
          <p:cNvSpPr/>
          <p:nvPr/>
        </p:nvSpPr>
        <p:spPr>
          <a:xfrm>
            <a:off x="8102600" y="7772400"/>
            <a:ext cx="2103120" cy="1219200"/>
          </a:xfrm>
          <a:prstGeom prst="rect">
            <a:avLst/>
          </a:prstGeom>
          <a:ln w="114300">
            <a:solidFill>
              <a:srgbClr val="00882B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Shape 62"/>
          <p:cNvSpPr/>
          <p:nvPr/>
        </p:nvSpPr>
        <p:spPr>
          <a:xfrm>
            <a:off x="8407400" y="8185587"/>
            <a:ext cx="1444306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Counselling</a:t>
            </a:r>
          </a:p>
        </p:txBody>
      </p:sp>
      <p:sp>
        <p:nvSpPr>
          <p:cNvPr id="69" name="Shape 69"/>
          <p:cNvSpPr/>
          <p:nvPr/>
        </p:nvSpPr>
        <p:spPr>
          <a:xfrm>
            <a:off x="5283200" y="2743200"/>
            <a:ext cx="2270256" cy="1399647"/>
          </a:xfrm>
          <a:prstGeom prst="rect">
            <a:avLst/>
          </a:prstGeom>
          <a:ln w="114300">
            <a:solidFill>
              <a:srgbClr val="773F9B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0" name="Shape 70"/>
          <p:cNvSpPr/>
          <p:nvPr/>
        </p:nvSpPr>
        <p:spPr>
          <a:xfrm>
            <a:off x="5816600" y="3276600"/>
            <a:ext cx="1089233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Medical</a:t>
            </a:r>
            <a:endParaRPr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71" name="Shape 71"/>
          <p:cNvSpPr/>
          <p:nvPr/>
        </p:nvSpPr>
        <p:spPr>
          <a:xfrm>
            <a:off x="5898710" y="1752600"/>
            <a:ext cx="1060890" cy="5413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200"/>
            </a:lvl1pPr>
          </a:lstStyle>
          <a:p>
            <a:pPr lvl="0">
              <a:defRPr sz="1800"/>
            </a:pPr>
            <a:r>
              <a:rPr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Family</a:t>
            </a:r>
            <a:r>
              <a:rPr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Doctor</a:t>
            </a:r>
          </a:p>
        </p:txBody>
      </p:sp>
      <p:sp>
        <p:nvSpPr>
          <p:cNvPr id="72" name="Shape 72"/>
          <p:cNvSpPr/>
          <p:nvPr/>
        </p:nvSpPr>
        <p:spPr>
          <a:xfrm>
            <a:off x="5969000" y="1219200"/>
            <a:ext cx="958596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/>
            </a:lvl1pPr>
          </a:lstStyle>
          <a:p>
            <a:pPr lvl="0">
              <a:defRPr sz="1800"/>
            </a:pPr>
            <a:r>
              <a:rPr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Specialist</a:t>
            </a:r>
          </a:p>
        </p:txBody>
      </p:sp>
      <p:sp>
        <p:nvSpPr>
          <p:cNvPr id="73" name="Shape 73"/>
          <p:cNvSpPr/>
          <p:nvPr/>
        </p:nvSpPr>
        <p:spPr>
          <a:xfrm flipV="1">
            <a:off x="6497292" y="2362200"/>
            <a:ext cx="5108" cy="203616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4" name="Shape 74"/>
          <p:cNvSpPr/>
          <p:nvPr/>
        </p:nvSpPr>
        <p:spPr>
          <a:xfrm>
            <a:off x="2646680" y="1425794"/>
            <a:ext cx="2103120" cy="2536606"/>
          </a:xfrm>
          <a:prstGeom prst="rect">
            <a:avLst/>
          </a:prstGeom>
          <a:ln w="114300">
            <a:solidFill>
              <a:srgbClr val="F39019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5" name="Shape 75"/>
          <p:cNvSpPr/>
          <p:nvPr/>
        </p:nvSpPr>
        <p:spPr>
          <a:xfrm>
            <a:off x="3003040" y="2282944"/>
            <a:ext cx="1365760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Diagnosis &amp; Treatment</a:t>
            </a:r>
          </a:p>
        </p:txBody>
      </p:sp>
      <p:sp>
        <p:nvSpPr>
          <p:cNvPr id="80" name="Shape 80"/>
          <p:cNvSpPr/>
          <p:nvPr/>
        </p:nvSpPr>
        <p:spPr>
          <a:xfrm flipH="1">
            <a:off x="2006600" y="1752210"/>
            <a:ext cx="457200" cy="390"/>
          </a:xfrm>
          <a:prstGeom prst="line">
            <a:avLst/>
          </a:prstGeom>
          <a:ln w="25400">
            <a:solidFill>
              <a:srgbClr val="F39019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2620611" y="6931151"/>
            <a:ext cx="2103120" cy="2060449"/>
          </a:xfrm>
          <a:prstGeom prst="rect">
            <a:avLst/>
          </a:prstGeom>
          <a:ln w="114300">
            <a:solidFill>
              <a:srgbClr val="002452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3149600" y="7728387"/>
            <a:ext cx="982641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Trauma</a:t>
            </a:r>
            <a:endParaRPr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83" name="Shape 83"/>
          <p:cNvSpPr/>
          <p:nvPr/>
        </p:nvSpPr>
        <p:spPr>
          <a:xfrm>
            <a:off x="5283200" y="6629400"/>
            <a:ext cx="2267712" cy="1399032"/>
          </a:xfrm>
          <a:prstGeom prst="rect">
            <a:avLst/>
          </a:prstGeom>
          <a:ln w="114300">
            <a:solidFill>
              <a:srgbClr val="941751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5511800" y="7162800"/>
            <a:ext cx="1788951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CA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Substance </a:t>
            </a: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Use</a:t>
            </a:r>
            <a:endParaRPr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89" name="Shape 89"/>
          <p:cNvSpPr/>
          <p:nvPr/>
        </p:nvSpPr>
        <p:spPr>
          <a:xfrm flipH="1">
            <a:off x="2006600" y="5486399"/>
            <a:ext cx="457200" cy="1"/>
          </a:xfrm>
          <a:prstGeom prst="line">
            <a:avLst/>
          </a:prstGeom>
          <a:ln w="25400">
            <a:solidFill>
              <a:srgbClr val="0070C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0" name="Shape 90"/>
          <p:cNvSpPr/>
          <p:nvPr/>
        </p:nvSpPr>
        <p:spPr>
          <a:xfrm flipH="1">
            <a:off x="2006600" y="6172199"/>
            <a:ext cx="457200" cy="1"/>
          </a:xfrm>
          <a:prstGeom prst="line">
            <a:avLst/>
          </a:prstGeom>
          <a:ln w="25400">
            <a:solidFill>
              <a:srgbClr val="0070C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4" name="Shape 94"/>
          <p:cNvSpPr/>
          <p:nvPr/>
        </p:nvSpPr>
        <p:spPr>
          <a:xfrm flipH="1">
            <a:off x="1993949" y="7238999"/>
            <a:ext cx="457200" cy="1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5" name="Shape 95"/>
          <p:cNvSpPr/>
          <p:nvPr/>
        </p:nvSpPr>
        <p:spPr>
          <a:xfrm flipH="1">
            <a:off x="1973833" y="7924799"/>
            <a:ext cx="457200" cy="1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6" name="Shape 96"/>
          <p:cNvSpPr/>
          <p:nvPr/>
        </p:nvSpPr>
        <p:spPr>
          <a:xfrm flipH="1">
            <a:off x="1973833" y="8610599"/>
            <a:ext cx="457200" cy="1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7" name="Shape 97"/>
          <p:cNvSpPr/>
          <p:nvPr/>
        </p:nvSpPr>
        <p:spPr>
          <a:xfrm>
            <a:off x="191503" y="152400"/>
            <a:ext cx="12483097" cy="471924"/>
          </a:xfrm>
          <a:prstGeom prst="rect">
            <a:avLst/>
          </a:prstGeom>
          <a:solidFill>
            <a:srgbClr val="92D05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100"/>
            </a:lvl1pPr>
          </a:lstStyle>
          <a:p>
            <a:pPr lvl="0">
              <a:defRPr sz="1800"/>
            </a:pPr>
            <a:r>
              <a:rPr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 Okanagan </a:t>
            </a:r>
            <a:r>
              <a:rPr lang="en-CA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and Youth Mental Health &amp; Substance Use</a:t>
            </a:r>
            <a:endParaRPr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1598814" y="685800"/>
            <a:ext cx="9807173" cy="333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500" i="1"/>
            </a:lvl1pPr>
          </a:lstStyle>
          <a:p>
            <a:pPr lvl="0">
              <a:defRPr sz="1800" i="0"/>
            </a:pPr>
            <a:r>
              <a:rPr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 considering a therapeutic referral for a child/youth, take a moment to consider these options:</a:t>
            </a:r>
          </a:p>
        </p:txBody>
      </p:sp>
      <p:sp>
        <p:nvSpPr>
          <p:cNvPr id="99" name="Shape 99"/>
          <p:cNvSpPr/>
          <p:nvPr/>
        </p:nvSpPr>
        <p:spPr>
          <a:xfrm>
            <a:off x="11074400" y="1376414"/>
            <a:ext cx="1764792" cy="528586"/>
          </a:xfrm>
          <a:prstGeom prst="rect">
            <a:avLst/>
          </a:prstGeom>
          <a:ln w="25400">
            <a:solidFill>
              <a:srgbClr val="C82506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11074400" y="1979658"/>
            <a:ext cx="1764792" cy="687342"/>
          </a:xfrm>
          <a:prstGeom prst="rect">
            <a:avLst/>
          </a:prstGeom>
          <a:ln w="25400">
            <a:solidFill>
              <a:srgbClr val="92D05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4" name="Shape 104"/>
          <p:cNvSpPr/>
          <p:nvPr/>
        </p:nvSpPr>
        <p:spPr>
          <a:xfrm>
            <a:off x="11062208" y="4370832"/>
            <a:ext cx="1764792" cy="429768"/>
          </a:xfrm>
          <a:prstGeom prst="rect">
            <a:avLst/>
          </a:prstGeom>
          <a:ln w="25400">
            <a:solidFill>
              <a:srgbClr val="FFC000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11030707" y="4980432"/>
            <a:ext cx="1764792" cy="429768"/>
          </a:xfrm>
          <a:prstGeom prst="rect">
            <a:avLst/>
          </a:prstGeom>
          <a:ln w="25400">
            <a:solidFill>
              <a:srgbClr val="FFC000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1074400" y="5513832"/>
            <a:ext cx="1764792" cy="429768"/>
          </a:xfrm>
          <a:prstGeom prst="rect">
            <a:avLst/>
          </a:prstGeom>
          <a:ln w="25400">
            <a:solidFill>
              <a:srgbClr val="FFC00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x="89408" y="7037832"/>
            <a:ext cx="1764792" cy="429768"/>
          </a:xfrm>
          <a:prstGeom prst="rect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89408" y="7723632"/>
            <a:ext cx="1764792" cy="429768"/>
          </a:xfrm>
          <a:prstGeom prst="rect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89408" y="8409432"/>
            <a:ext cx="1764792" cy="429768"/>
          </a:xfrm>
          <a:prstGeom prst="rect">
            <a:avLst/>
          </a:prstGeom>
          <a:ln w="25400">
            <a:solidFill>
              <a:schemeClr val="accent1">
                <a:lumMod val="5000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2858" y="5943600"/>
            <a:ext cx="1749398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sz="1800"/>
            </a:pPr>
            <a:endParaRPr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93075" y="5283199"/>
            <a:ext cx="1761125" cy="431801"/>
          </a:xfrm>
          <a:prstGeom prst="rect">
            <a:avLst/>
          </a:prstGeom>
          <a:ln w="25400">
            <a:solidFill>
              <a:srgbClr val="0070C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1" name="Shape 131"/>
          <p:cNvSpPr/>
          <p:nvPr/>
        </p:nvSpPr>
        <p:spPr>
          <a:xfrm>
            <a:off x="93075" y="5968999"/>
            <a:ext cx="1761125" cy="431801"/>
          </a:xfrm>
          <a:prstGeom prst="rect">
            <a:avLst/>
          </a:prstGeom>
          <a:ln w="25400">
            <a:solidFill>
              <a:srgbClr val="0070C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101600" y="1551432"/>
            <a:ext cx="1764792" cy="429768"/>
          </a:xfrm>
          <a:prstGeom prst="rect">
            <a:avLst/>
          </a:prstGeom>
          <a:ln w="25400">
            <a:solidFill>
              <a:srgbClr val="F39019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98391" y="2133600"/>
            <a:ext cx="1764792" cy="431801"/>
          </a:xfrm>
          <a:prstGeom prst="rect">
            <a:avLst/>
          </a:prstGeom>
          <a:ln w="25400">
            <a:solidFill>
              <a:srgbClr val="F39019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101600" y="2768599"/>
            <a:ext cx="1764792" cy="431801"/>
          </a:xfrm>
          <a:prstGeom prst="rect">
            <a:avLst/>
          </a:prstGeom>
          <a:ln w="25400">
            <a:solidFill>
              <a:srgbClr val="F39019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6" name="Shape 136"/>
          <p:cNvSpPr/>
          <p:nvPr/>
        </p:nvSpPr>
        <p:spPr>
          <a:xfrm>
            <a:off x="101600" y="3454399"/>
            <a:ext cx="1764792" cy="431801"/>
          </a:xfrm>
          <a:prstGeom prst="rect">
            <a:avLst/>
          </a:prstGeom>
          <a:ln w="25400">
            <a:solidFill>
              <a:srgbClr val="F39019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7" name="Shape 137"/>
          <p:cNvSpPr/>
          <p:nvPr/>
        </p:nvSpPr>
        <p:spPr>
          <a:xfrm flipH="1">
            <a:off x="2006600" y="2362199"/>
            <a:ext cx="457200" cy="1"/>
          </a:xfrm>
          <a:prstGeom prst="line">
            <a:avLst/>
          </a:prstGeom>
          <a:ln w="25400">
            <a:solidFill>
              <a:srgbClr val="F39019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8" name="Shape 138"/>
          <p:cNvSpPr/>
          <p:nvPr/>
        </p:nvSpPr>
        <p:spPr>
          <a:xfrm flipH="1">
            <a:off x="2006600" y="2971799"/>
            <a:ext cx="457200" cy="1"/>
          </a:xfrm>
          <a:prstGeom prst="line">
            <a:avLst/>
          </a:prstGeom>
          <a:ln w="25400">
            <a:solidFill>
              <a:srgbClr val="F39019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9" name="Shape 139"/>
          <p:cNvSpPr/>
          <p:nvPr/>
        </p:nvSpPr>
        <p:spPr>
          <a:xfrm flipH="1">
            <a:off x="2006600" y="3657599"/>
            <a:ext cx="457200" cy="1"/>
          </a:xfrm>
          <a:prstGeom prst="line">
            <a:avLst/>
          </a:prstGeom>
          <a:ln w="25400">
            <a:solidFill>
              <a:srgbClr val="F39019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0" name="Shape 140"/>
          <p:cNvSpPr/>
          <p:nvPr/>
        </p:nvSpPr>
        <p:spPr>
          <a:xfrm>
            <a:off x="5816600" y="1752600"/>
            <a:ext cx="1165433" cy="533400"/>
          </a:xfrm>
          <a:prstGeom prst="rect">
            <a:avLst/>
          </a:prstGeom>
          <a:ln w="25400">
            <a:solidFill>
              <a:srgbClr val="773F9B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1" name="Shape 141"/>
          <p:cNvSpPr/>
          <p:nvPr/>
        </p:nvSpPr>
        <p:spPr>
          <a:xfrm flipV="1">
            <a:off x="6502400" y="1524000"/>
            <a:ext cx="0" cy="195505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2" name="Shape 142"/>
          <p:cNvSpPr/>
          <p:nvPr/>
        </p:nvSpPr>
        <p:spPr>
          <a:xfrm>
            <a:off x="5816600" y="1219200"/>
            <a:ext cx="1165433" cy="304801"/>
          </a:xfrm>
          <a:prstGeom prst="rect">
            <a:avLst/>
          </a:prstGeom>
          <a:ln w="25400">
            <a:solidFill>
              <a:srgbClr val="773F9B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6" name="Shape 75"/>
          <p:cNvSpPr/>
          <p:nvPr/>
        </p:nvSpPr>
        <p:spPr>
          <a:xfrm>
            <a:off x="2844800" y="5119965"/>
            <a:ext cx="1639539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Support Services</a:t>
            </a:r>
            <a:endParaRPr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</p:txBody>
      </p:sp>
      <p:sp>
        <p:nvSpPr>
          <p:cNvPr id="77" name="Shape 42"/>
          <p:cNvSpPr/>
          <p:nvPr/>
        </p:nvSpPr>
        <p:spPr>
          <a:xfrm flipV="1">
            <a:off x="10464800" y="2286000"/>
            <a:ext cx="457200" cy="0"/>
          </a:xfrm>
          <a:prstGeom prst="line">
            <a:avLst/>
          </a:prstGeom>
          <a:ln w="25400">
            <a:solidFill>
              <a:srgbClr val="92D05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8" name="Shape 55"/>
          <p:cNvSpPr/>
          <p:nvPr/>
        </p:nvSpPr>
        <p:spPr>
          <a:xfrm>
            <a:off x="2616200" y="4447647"/>
            <a:ext cx="2103120" cy="2029353"/>
          </a:xfrm>
          <a:prstGeom prst="rect">
            <a:avLst/>
          </a:prstGeom>
          <a:ln w="114300">
            <a:solidFill>
              <a:srgbClr val="0070C0"/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004" y="5331023"/>
            <a:ext cx="16482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 G B T Q </a:t>
            </a:r>
            <a:r>
              <a:rPr lang="en-US" sz="14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</a:t>
            </a: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+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4224" y="6016823"/>
            <a:ext cx="7745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Family</a:t>
            </a:r>
            <a:endParaRPr lang="en-CA" sz="1400" dirty="0"/>
          </a:p>
        </p:txBody>
      </p:sp>
      <p:sp>
        <p:nvSpPr>
          <p:cNvPr id="86" name="Shape 128"/>
          <p:cNvSpPr/>
          <p:nvPr/>
        </p:nvSpPr>
        <p:spPr>
          <a:xfrm>
            <a:off x="93075" y="4597399"/>
            <a:ext cx="1761125" cy="431801"/>
          </a:xfrm>
          <a:prstGeom prst="rect">
            <a:avLst/>
          </a:prstGeom>
          <a:ln w="25400">
            <a:solidFill>
              <a:srgbClr val="0070C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2" name="Shape 88"/>
          <p:cNvSpPr/>
          <p:nvPr/>
        </p:nvSpPr>
        <p:spPr>
          <a:xfrm flipH="1">
            <a:off x="2006600" y="4800599"/>
            <a:ext cx="457200" cy="1"/>
          </a:xfrm>
          <a:prstGeom prst="line">
            <a:avLst/>
          </a:prstGeom>
          <a:ln w="25400">
            <a:solidFill>
              <a:srgbClr val="0070C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09812" y="1597223"/>
            <a:ext cx="17443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Intake/Screening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90397" y="2206823"/>
            <a:ext cx="12538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400" y="2847201"/>
            <a:ext cx="18838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Treatment/Prevention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27593" y="3502223"/>
            <a:ext cx="12987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Intervention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09836" y="4645223"/>
            <a:ext cx="15681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Navigation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1420" y="7083623"/>
            <a:ext cx="19111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35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Child Abuse</a:t>
            </a:r>
            <a:endParaRPr lang="en-US" sz="135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455033" y="7769423"/>
            <a:ext cx="10438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Programs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30200" y="8392180"/>
            <a:ext cx="1252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Emergency </a:t>
            </a:r>
          </a:p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Shelters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11476606" y="4416623"/>
            <a:ext cx="8931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11371194" y="5026223"/>
            <a:ext cx="10679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Education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1514937" y="5635823"/>
            <a:ext cx="9188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Therapy</a:t>
            </a:r>
          </a:p>
        </p:txBody>
      </p:sp>
      <p:sp>
        <p:nvSpPr>
          <p:cNvPr id="121" name="Shape 108"/>
          <p:cNvSpPr/>
          <p:nvPr/>
        </p:nvSpPr>
        <p:spPr>
          <a:xfrm>
            <a:off x="10464800" y="6781799"/>
            <a:ext cx="457200" cy="1"/>
          </a:xfrm>
          <a:prstGeom prst="line">
            <a:avLst/>
          </a:prstGeom>
          <a:ln w="25400">
            <a:solidFill>
              <a:srgbClr val="7458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6" name="Shape 109"/>
          <p:cNvSpPr/>
          <p:nvPr/>
        </p:nvSpPr>
        <p:spPr>
          <a:xfrm>
            <a:off x="11074400" y="6504432"/>
            <a:ext cx="1764792" cy="429768"/>
          </a:xfrm>
          <a:prstGeom prst="rect">
            <a:avLst/>
          </a:prstGeom>
          <a:ln w="25400">
            <a:solidFill>
              <a:srgbClr val="74580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8" name="Shape 109"/>
          <p:cNvSpPr/>
          <p:nvPr/>
        </p:nvSpPr>
        <p:spPr>
          <a:xfrm>
            <a:off x="11091962" y="7799832"/>
            <a:ext cx="1764792" cy="429768"/>
          </a:xfrm>
          <a:prstGeom prst="rect">
            <a:avLst/>
          </a:prstGeom>
          <a:ln w="25400">
            <a:solidFill>
              <a:srgbClr val="00B05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9" name="Shape 109"/>
          <p:cNvSpPr/>
          <p:nvPr/>
        </p:nvSpPr>
        <p:spPr>
          <a:xfrm>
            <a:off x="11074400" y="8485632"/>
            <a:ext cx="1764792" cy="429768"/>
          </a:xfrm>
          <a:prstGeom prst="rect">
            <a:avLst/>
          </a:prstGeom>
          <a:ln w="25400">
            <a:solidFill>
              <a:srgbClr val="00B050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8" name="Shape 109"/>
          <p:cNvSpPr/>
          <p:nvPr/>
        </p:nvSpPr>
        <p:spPr>
          <a:xfrm>
            <a:off x="4871720" y="8485632"/>
            <a:ext cx="1554480" cy="457200"/>
          </a:xfrm>
          <a:prstGeom prst="rect">
            <a:avLst/>
          </a:prstGeom>
          <a:ln w="9525">
            <a:solidFill>
              <a:srgbClr val="941751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9" name="Shape 109"/>
          <p:cNvSpPr/>
          <p:nvPr/>
        </p:nvSpPr>
        <p:spPr>
          <a:xfrm>
            <a:off x="4871720" y="8991600"/>
            <a:ext cx="1554480" cy="457200"/>
          </a:xfrm>
          <a:prstGeom prst="rect">
            <a:avLst/>
          </a:prstGeom>
          <a:ln w="9525">
            <a:solidFill>
              <a:srgbClr val="941751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0" name="Shape 109"/>
          <p:cNvSpPr/>
          <p:nvPr/>
        </p:nvSpPr>
        <p:spPr>
          <a:xfrm>
            <a:off x="6426200" y="8485631"/>
            <a:ext cx="1554480" cy="963169"/>
          </a:xfrm>
          <a:prstGeom prst="rect">
            <a:avLst/>
          </a:prstGeom>
          <a:ln w="9525">
            <a:solidFill>
              <a:srgbClr val="941751"/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240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1" name="Shape 73"/>
          <p:cNvSpPr/>
          <p:nvPr/>
        </p:nvSpPr>
        <p:spPr>
          <a:xfrm>
            <a:off x="5816600" y="8153400"/>
            <a:ext cx="0" cy="22860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3" name="Shape 73"/>
          <p:cNvSpPr/>
          <p:nvPr/>
        </p:nvSpPr>
        <p:spPr>
          <a:xfrm>
            <a:off x="7264400" y="8153400"/>
            <a:ext cx="0" cy="228601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5106610" y="8531423"/>
            <a:ext cx="10438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Programs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5054455" y="9080212"/>
            <a:ext cx="12474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6796736" y="869698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</a:t>
            </a:r>
          </a:p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Groups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1476697" y="6550223"/>
            <a:ext cx="9412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11618331" y="7845623"/>
            <a:ext cx="7120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11548385" y="8531423"/>
            <a:ext cx="8114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Private</a:t>
            </a: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8" name="Shape 55"/>
          <p:cNvSpPr/>
          <p:nvPr/>
        </p:nvSpPr>
        <p:spPr>
          <a:xfrm>
            <a:off x="8056880" y="3200400"/>
            <a:ext cx="2103120" cy="838200"/>
          </a:xfrm>
          <a:prstGeom prst="rect">
            <a:avLst/>
          </a:prstGeom>
          <a:ln w="114300">
            <a:solidFill>
              <a:schemeClr val="accent1">
                <a:lumMod val="75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9" name="Shape 48"/>
          <p:cNvSpPr/>
          <p:nvPr/>
        </p:nvSpPr>
        <p:spPr>
          <a:xfrm>
            <a:off x="8300720" y="3367365"/>
            <a:ext cx="1554480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lang="en-CA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School District #23</a:t>
            </a:r>
          </a:p>
        </p:txBody>
      </p:sp>
      <p:sp>
        <p:nvSpPr>
          <p:cNvPr id="110" name="Shape 104"/>
          <p:cNvSpPr/>
          <p:nvPr/>
        </p:nvSpPr>
        <p:spPr>
          <a:xfrm>
            <a:off x="11062208" y="3075432"/>
            <a:ext cx="1764792" cy="429768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1" name="Shape 104"/>
          <p:cNvSpPr/>
          <p:nvPr/>
        </p:nvSpPr>
        <p:spPr>
          <a:xfrm>
            <a:off x="11062208" y="3608832"/>
            <a:ext cx="1764792" cy="429768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  <a:miter lim="400000"/>
          </a:ln>
          <a:effectLst/>
        </p:spPr>
        <p:txBody>
          <a:bodyPr lIns="0" tIns="0" rIns="0" bIns="0" anchor="ctr"/>
          <a:lstStyle/>
          <a:p>
            <a:endParaRPr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5" name="Shape 54"/>
          <p:cNvSpPr/>
          <p:nvPr/>
        </p:nvSpPr>
        <p:spPr>
          <a:xfrm>
            <a:off x="10464800" y="5181599"/>
            <a:ext cx="457200" cy="1"/>
          </a:xfrm>
          <a:prstGeom prst="line">
            <a:avLst/>
          </a:prstGeom>
          <a:ln w="25400">
            <a:solidFill>
              <a:srgbClr val="FFC0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9" name="Shape 54"/>
          <p:cNvSpPr/>
          <p:nvPr/>
        </p:nvSpPr>
        <p:spPr>
          <a:xfrm>
            <a:off x="10464800" y="5714999"/>
            <a:ext cx="457200" cy="1"/>
          </a:xfrm>
          <a:prstGeom prst="line">
            <a:avLst/>
          </a:prstGeom>
          <a:ln w="25400">
            <a:solidFill>
              <a:srgbClr val="FFC00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11300391" y="3654623"/>
            <a:ext cx="12218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11466988" y="3121223"/>
            <a:ext cx="9028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2400">
                <a:solidFill>
                  <a:srgbClr val="FFFFFF"/>
                </a:solidFill>
              </a:defRPr>
            </a:pPr>
            <a:r>
              <a:rPr lang="en-US" sz="1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</a:t>
            </a:r>
          </a:p>
        </p:txBody>
      </p:sp>
      <p:sp>
        <p:nvSpPr>
          <p:cNvPr id="126" name="Shape 42"/>
          <p:cNvSpPr/>
          <p:nvPr/>
        </p:nvSpPr>
        <p:spPr>
          <a:xfrm flipV="1">
            <a:off x="10464800" y="3276600"/>
            <a:ext cx="457200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8" name="Shape 42"/>
          <p:cNvSpPr/>
          <p:nvPr/>
        </p:nvSpPr>
        <p:spPr>
          <a:xfrm flipV="1">
            <a:off x="10464800" y="3810000"/>
            <a:ext cx="457200" cy="0"/>
          </a:xfrm>
          <a:prstGeom prst="line">
            <a:avLst/>
          </a:prstGeom>
          <a:ln w="25400">
            <a:solidFill>
              <a:schemeClr val="accent1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9" name="Shape 108"/>
          <p:cNvSpPr/>
          <p:nvPr/>
        </p:nvSpPr>
        <p:spPr>
          <a:xfrm>
            <a:off x="10464800" y="8000999"/>
            <a:ext cx="457200" cy="1"/>
          </a:xfrm>
          <a:prstGeom prst="line">
            <a:avLst/>
          </a:prstGeom>
          <a:ln w="25400">
            <a:solidFill>
              <a:srgbClr val="00B05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2" name="Shape 108"/>
          <p:cNvSpPr/>
          <p:nvPr/>
        </p:nvSpPr>
        <p:spPr>
          <a:xfrm>
            <a:off x="10464800" y="8686799"/>
            <a:ext cx="457200" cy="1"/>
          </a:xfrm>
          <a:prstGeom prst="line">
            <a:avLst/>
          </a:prstGeom>
          <a:ln w="25400">
            <a:solidFill>
              <a:srgbClr val="00B050"/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endParaRPr sz="2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/>
        </p:nvSpPr>
        <p:spPr>
          <a:xfrm>
            <a:off x="2972947" y="285013"/>
            <a:ext cx="7058906" cy="355601"/>
          </a:xfrm>
          <a:prstGeom prst="rect">
            <a:avLst/>
          </a:prstGeom>
          <a:solidFill>
            <a:srgbClr val="F5D328"/>
          </a:solidFill>
          <a:ln w="25400">
            <a:solidFill>
              <a:srgbClr val="C82506"/>
            </a:solidFill>
            <a:custDash>
              <a:ds d="2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5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1500" b="1"/>
              <a:t>PLEASE DO NOT GIVE OUT TO FAMILIES. FOR PROFESSIONAL USE ONLY. </a:t>
            </a:r>
          </a:p>
        </p:txBody>
      </p:sp>
      <p:sp>
        <p:nvSpPr>
          <p:cNvPr id="146" name="Shape 146"/>
          <p:cNvSpPr/>
          <p:nvPr/>
        </p:nvSpPr>
        <p:spPr>
          <a:xfrm>
            <a:off x="142937" y="762000"/>
            <a:ext cx="4045600" cy="26517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7" name="Shape 147"/>
          <p:cNvSpPr/>
          <p:nvPr/>
        </p:nvSpPr>
        <p:spPr>
          <a:xfrm>
            <a:off x="8709152" y="782280"/>
            <a:ext cx="4045599" cy="2011680"/>
          </a:xfrm>
          <a:prstGeom prst="rect">
            <a:avLst/>
          </a:prstGeom>
          <a:solidFill>
            <a:srgbClr val="FF0000"/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pPr marL="342900" lvl="0" indent="-342900" algn="l">
              <a:buFont typeface="Times New Roman" panose="02020603050405020304" pitchFamily="18" charset="0"/>
              <a:buChar char="−"/>
              <a:defRPr sz="2400">
                <a:solidFill>
                  <a:srgbClr val="FFFFFF"/>
                </a:solidFill>
              </a:defRPr>
            </a:pPr>
            <a:endParaRPr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8" name="Shape 148"/>
          <p:cNvSpPr/>
          <p:nvPr/>
        </p:nvSpPr>
        <p:spPr>
          <a:xfrm>
            <a:off x="101600" y="7010400"/>
            <a:ext cx="4045600" cy="237744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63500">
            <a:solidFill>
              <a:srgbClr val="002452"/>
            </a:solidFill>
            <a:miter lim="400000"/>
          </a:ln>
          <a:effectLst/>
        </p:spPr>
        <p:txBody>
          <a:bodyPr lIns="0" tIns="0" rIns="0" bIns="0" anchor="t"/>
          <a:lstStyle/>
          <a:p>
            <a:pPr lvl="0" algn="l">
              <a:defRPr sz="2400">
                <a:solidFill>
                  <a:srgbClr val="FFFFFF"/>
                </a:solidFill>
              </a:defRPr>
            </a:pPr>
            <a:endParaRPr lang="en-CA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>
              <a:defRPr sz="2400">
                <a:solidFill>
                  <a:srgbClr val="FFFFFF"/>
                </a:solidFill>
              </a:defRPr>
            </a:pPr>
            <a:endParaRPr lang="en-CA" sz="1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>
              <a:defRPr sz="2400">
                <a:solidFill>
                  <a:srgbClr val="FFFFFF"/>
                </a:solidFill>
              </a:defRPr>
            </a:pPr>
            <a:endParaRPr lang="en-CA" sz="1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>
              <a:defRPr sz="2400">
                <a:solidFill>
                  <a:srgbClr val="FFFFFF"/>
                </a:solidFill>
              </a:defRPr>
            </a:pPr>
            <a:r>
              <a:rPr lang="en-CA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Abuse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Report Child Abuse		          1.800.663.9122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endParaRPr lang="en-CA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>
              <a:defRPr sz="2400">
                <a:solidFill>
                  <a:srgbClr val="FFFFFF"/>
                </a:solidFill>
              </a:defRPr>
            </a:pPr>
            <a:r>
              <a:rPr lang="en-CA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Programs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Elizabeth Fry Society			250.763.4613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Kelowna Women’s Shelter		250.763.1040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 Okanagan RCMP Victim Services 1.800.563.0808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endParaRPr lang="en-CA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>
              <a:defRPr sz="2400">
                <a:solidFill>
                  <a:srgbClr val="FFFFFF"/>
                </a:solidFill>
              </a:defRPr>
            </a:pPr>
            <a:r>
              <a:rPr lang="en-CA" sz="1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Emergency Shelters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NOW Canada				250.763.2262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Kelowna Women’s Shelter		250.763.1040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Downtown Youth Centre	: Shelter</a:t>
            </a:r>
            <a:r>
              <a:rPr lang="en-CA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250.868.8541</a:t>
            </a:r>
            <a:endParaRPr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116840" y="3581400"/>
            <a:ext cx="4045600" cy="3200400"/>
          </a:xfrm>
          <a:prstGeom prst="rect">
            <a:avLst/>
          </a:prstGeom>
          <a:solidFill>
            <a:srgbClr val="0070C0"/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pPr marL="342900" lvl="0" indent="-342900"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4465683" y="762000"/>
            <a:ext cx="4045600" cy="1780802"/>
          </a:xfrm>
          <a:prstGeom prst="rect">
            <a:avLst/>
          </a:prstGeom>
          <a:solidFill>
            <a:srgbClr val="7030A0"/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2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4419146" y="6553200"/>
            <a:ext cx="4045599" cy="2806462"/>
          </a:xfrm>
          <a:prstGeom prst="rect">
            <a:avLst/>
          </a:prstGeom>
          <a:solidFill>
            <a:srgbClr val="008000"/>
          </a:solidFill>
          <a:ln w="63500">
            <a:solidFill>
              <a:srgbClr val="00882B"/>
            </a:solidFill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3" name="Shape 153"/>
          <p:cNvSpPr/>
          <p:nvPr/>
        </p:nvSpPr>
        <p:spPr>
          <a:xfrm>
            <a:off x="4705093" y="1272244"/>
            <a:ext cx="3473707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773F9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</a:t>
            </a:r>
            <a:r>
              <a:rPr sz="12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 issues causing symptoms</a:t>
            </a:r>
            <a:r>
              <a:rPr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5" name="Shape 155"/>
          <p:cNvSpPr/>
          <p:nvPr/>
        </p:nvSpPr>
        <p:spPr>
          <a:xfrm>
            <a:off x="891940" y="838200"/>
            <a:ext cx="2646558" cy="2872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F3901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DIAGNOSIS AND TREATMENT</a:t>
            </a:r>
            <a:endParaRPr lang="en-CA" sz="1200" b="1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6" name="Shape 156"/>
          <p:cNvSpPr/>
          <p:nvPr/>
        </p:nvSpPr>
        <p:spPr>
          <a:xfrm>
            <a:off x="9354643" y="838200"/>
            <a:ext cx="2426947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HARM TO SELF OR OTHERS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7" name="Shape 157"/>
          <p:cNvSpPr/>
          <p:nvPr/>
        </p:nvSpPr>
        <p:spPr>
          <a:xfrm>
            <a:off x="1680218" y="7027942"/>
            <a:ext cx="767839" cy="287258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00245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</a:rPr>
              <a:t>TRAUMA</a:t>
            </a:r>
            <a:endParaRPr sz="1200" b="1" i="1" dirty="0">
              <a:solidFill>
                <a:schemeClr val="bg1"/>
              </a:solidFill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234494" y="1157486"/>
            <a:ext cx="3878905" cy="2257028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CA" sz="10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Intake/Screening/Assessment/Treatment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Child </a:t>
            </a:r>
            <a:r>
              <a:rPr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&amp; Youth Mental Health</a:t>
            </a:r>
            <a:r>
              <a:rPr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	         </a:t>
            </a:r>
            <a:r>
              <a:rPr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250.861.7301</a:t>
            </a:r>
            <a:endParaRPr lang="en-CA" sz="1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IHA Mental Health &amp; Substance Use   	250.868.7788</a:t>
            </a:r>
          </a:p>
          <a:p>
            <a:pPr lvl="0" algn="l">
              <a:defRPr sz="1800"/>
            </a:pPr>
            <a:r>
              <a:rPr lang="en-CA" sz="10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Assessment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Adolescent Psychiatric Unit              </a:t>
            </a:r>
            <a:r>
              <a:rPr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250.862.4346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Okanagan Ability Centre			250.762.7790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IHA Children’s Assessment Network	250.712.0732</a:t>
            </a: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Treatment/Prevention &amp; Intervention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ARC Programs Ltd. 			250.763.2977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US" sz="95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Developmental Disabilities Mental Health</a:t>
            </a:r>
            <a:r>
              <a:rPr lang="en-US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250.868.7788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Kelowna Eating Disorders			250.870.5777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Okanagan Boys </a:t>
            </a:r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</a:t>
            </a: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Girls Clubs: </a:t>
            </a:r>
          </a:p>
          <a:p>
            <a:pPr lvl="0" algn="l" defTabSz="457200">
              <a:defRPr sz="1800"/>
            </a:pP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 Mental Health			250.869.5093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US" sz="1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Starbright Children’s Development	250.763.5100</a:t>
            </a:r>
          </a:p>
        </p:txBody>
      </p:sp>
      <p:sp>
        <p:nvSpPr>
          <p:cNvPr id="163" name="Shape 163"/>
          <p:cNvSpPr/>
          <p:nvPr/>
        </p:nvSpPr>
        <p:spPr>
          <a:xfrm>
            <a:off x="8728408" y="1115040"/>
            <a:ext cx="4029004" cy="1579920"/>
          </a:xfrm>
          <a:prstGeom prst="rect">
            <a:avLst/>
          </a:prstGeom>
          <a:solidFill>
            <a:srgbClr val="FF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sz="1200" b="1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Imminent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R.C.M.P.	CALL  911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KGH ER 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 </a:t>
            </a:r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(CHARGE NURSE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) 250.470.7450</a:t>
            </a: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	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endParaRPr lang="en-CA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Helvetica"/>
            </a:endParaRPr>
          </a:p>
          <a:p>
            <a:pPr lvl="0" algn="l">
              <a:defRPr sz="1800"/>
            </a:pPr>
            <a:r>
              <a:rPr lang="en-CA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NOT Imminent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Assess Risk:  see KCR Suicide Guide	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Crisis Line KCR </a:t>
            </a:r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		</a:t>
            </a:r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1.888.353.2273</a:t>
            </a:r>
            <a:endParaRPr lang="en-CA" sz="1200" b="1" dirty="0" smtClean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15764" y="7772400"/>
            <a:ext cx="4041648" cy="1554480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l" rtl="0" latinLnBrk="1" hangingPunct="0"/>
            <a:endParaRPr lang="en-US" sz="1200" b="1" dirty="0" smtClean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8" name="Shape 155"/>
          <p:cNvSpPr/>
          <p:nvPr/>
        </p:nvSpPr>
        <p:spPr>
          <a:xfrm>
            <a:off x="1320800" y="3657600"/>
            <a:ext cx="1830630" cy="287258"/>
          </a:xfrm>
          <a:prstGeom prst="rect">
            <a:avLst/>
          </a:prstGeom>
          <a:solidFill>
            <a:srgbClr val="0070C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F39019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SERVICES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Shape 162"/>
          <p:cNvSpPr/>
          <p:nvPr/>
        </p:nvSpPr>
        <p:spPr>
          <a:xfrm>
            <a:off x="204094" y="3961656"/>
            <a:ext cx="3878905" cy="287258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Navigation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CMHA Family Navigator			250.763.3644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F.O.R.C.E.				250.801.9490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LGBTQQA+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Etcetera					778.753.5830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Gay Okanagan Network			250.860.4083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Okanagan Pride Society			250.860.8555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Rainbow Women’s Group			250.860.4083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Family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Bridge Youth &amp; Family Services		250.763.0456</a:t>
            </a:r>
          </a:p>
          <a:p>
            <a:pPr marL="17145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Al-Anon/Al-a-Teen				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250.763.5555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Canadian Mental Health Association	250.763.3644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Grandparents Raising Grandchildren	250.763.8008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BC Schizophrenia Society			250.868.3119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Downtown Youth Centre			250.868.8541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Shape 156"/>
          <p:cNvSpPr/>
          <p:nvPr/>
        </p:nvSpPr>
        <p:spPr>
          <a:xfrm>
            <a:off x="6041246" y="838200"/>
            <a:ext cx="894476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MEDICAL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" name="Shape 154"/>
          <p:cNvSpPr/>
          <p:nvPr/>
        </p:nvSpPr>
        <p:spPr>
          <a:xfrm>
            <a:off x="5241637" y="1737876"/>
            <a:ext cx="2521524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71450" lvl="0" indent="-171450" algn="l">
              <a:buFont typeface="Arial" panose="020B0604020202020204" pitchFamily="34" charset="0"/>
              <a:buChar char="•"/>
              <a:defRPr sz="1800" b="0"/>
            </a:pPr>
            <a:r>
              <a:rPr sz="1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Rule </a:t>
            </a:r>
            <a:r>
              <a:rPr sz="1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 Medical </a:t>
            </a:r>
            <a:r>
              <a:rPr sz="1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Issues</a:t>
            </a:r>
            <a:endParaRPr lang="en-US" sz="12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lvl="0" indent="-171450" algn="l">
              <a:buFont typeface="Arial" panose="020B0604020202020204" pitchFamily="34" charset="0"/>
              <a:buChar char="•"/>
              <a:defRPr sz="1800" b="0"/>
            </a:pPr>
            <a:r>
              <a:rPr lang="en-US" sz="12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Engage Physician Support</a:t>
            </a:r>
            <a:endParaRPr sz="1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" name="Shape 150"/>
          <p:cNvSpPr/>
          <p:nvPr/>
        </p:nvSpPr>
        <p:spPr>
          <a:xfrm>
            <a:off x="4419145" y="2667000"/>
            <a:ext cx="4045600" cy="3657600"/>
          </a:xfrm>
          <a:prstGeom prst="rect">
            <a:avLst/>
          </a:prstGeom>
          <a:solidFill>
            <a:srgbClr val="A22E36"/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sz="1200" b="1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Shape 156"/>
          <p:cNvSpPr/>
          <p:nvPr/>
        </p:nvSpPr>
        <p:spPr>
          <a:xfrm>
            <a:off x="5695788" y="2815900"/>
            <a:ext cx="1526060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SUBSTANCE USE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Shape 154"/>
          <p:cNvSpPr/>
          <p:nvPr/>
        </p:nvSpPr>
        <p:spPr>
          <a:xfrm>
            <a:off x="4460240" y="3084094"/>
            <a:ext cx="3931920" cy="2834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12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marL="171450" lvl="0" indent="-171450" algn="l">
              <a:buFont typeface="Arial" panose="020B0604020202020204" pitchFamily="34" charset="0"/>
              <a:buChar char="•"/>
              <a:defRPr sz="1800" b="0"/>
            </a:pPr>
            <a:endParaRPr sz="12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Shape 162"/>
          <p:cNvSpPr/>
          <p:nvPr/>
        </p:nvSpPr>
        <p:spPr>
          <a:xfrm>
            <a:off x="4444999" y="3202632"/>
            <a:ext cx="4019745" cy="3026470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Prevention &amp; Intervention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ARC Programs				250.763.2977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&amp; Youth Mental Health </a:t>
            </a: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250.861.7301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IHA Mental Health &amp; Substance Use	250.868.7788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Outreach Urban Health			250.868.2230</a:t>
            </a:r>
          </a:p>
          <a:p>
            <a:pPr lvl="0" algn="l" defTabSz="457200"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Groups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Alcoholics Anonymous			250.763.5555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Cocaine Anonymous		        1.866.662.8300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Narcotics Anonymous			250.763.8008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Detox</a:t>
            </a: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Under 19  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 Community Services	       1.604.708.2616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Phoenix Centre – Kamloops		250.374.4634</a:t>
            </a:r>
          </a:p>
          <a:p>
            <a:pPr lvl="0" algn="l" defTabSz="457200">
              <a:defRPr sz="1800"/>
            </a:pPr>
            <a:endParaRPr lang="en-CA" sz="1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19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Bridge Addiction Services		250.763.0456	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Shape 156"/>
          <p:cNvSpPr/>
          <p:nvPr/>
        </p:nvSpPr>
        <p:spPr>
          <a:xfrm>
            <a:off x="5752140" y="6781800"/>
            <a:ext cx="1348126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COUNSELLING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Shape 162"/>
          <p:cNvSpPr/>
          <p:nvPr/>
        </p:nvSpPr>
        <p:spPr>
          <a:xfrm>
            <a:off x="4368800" y="7160568"/>
            <a:ext cx="4114800" cy="2103140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Canadian Mental Health Association	250.861.3644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Connect by 25				250.861.3644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Kelowna Family Centre			250.860.3181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Okanagan Boys &amp; Girls Club		250.868.8541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Reach Out Youth Counselling </a:t>
            </a: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&amp;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0" algn="l" defTabSz="457200"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Family Services Society		    250.763.7892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Bridge Youth &amp; Family Services	    250.763.0456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Evangel Church: Touchstone Counselling   250.762.0682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endParaRPr lang="en-CA" sz="1000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l" defTabSz="457200">
              <a:defRPr sz="1800"/>
            </a:pPr>
            <a:r>
              <a:rPr lang="en-CA" sz="1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Private </a:t>
            </a:r>
          </a:p>
          <a:p>
            <a:pPr marL="171450" lvl="0" indent="-171450" algn="l" defTabSz="457200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See Resources Guide for list of practitioners</a:t>
            </a: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Shape 147"/>
          <p:cNvSpPr/>
          <p:nvPr/>
        </p:nvSpPr>
        <p:spPr>
          <a:xfrm>
            <a:off x="8705201" y="5029200"/>
            <a:ext cx="4045599" cy="2468880"/>
          </a:xfrm>
          <a:prstGeom prst="rect">
            <a:avLst/>
          </a:prstGeom>
          <a:solidFill>
            <a:srgbClr val="FFC000"/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pPr marL="342900" lvl="0" indent="-342900" algn="l">
              <a:buFont typeface="Times New Roman" panose="02020603050405020304" pitchFamily="18" charset="0"/>
              <a:buChar char="−"/>
              <a:defRPr sz="2400">
                <a:solidFill>
                  <a:srgbClr val="FFFFFF"/>
                </a:solidFill>
              </a:defRPr>
            </a:pPr>
            <a:endParaRPr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Shape 156"/>
          <p:cNvSpPr/>
          <p:nvPr/>
        </p:nvSpPr>
        <p:spPr>
          <a:xfrm>
            <a:off x="10134854" y="5199142"/>
            <a:ext cx="1231107" cy="287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ABORIGINAL</a:t>
            </a:r>
            <a:endParaRPr lang="en-CA" sz="1200" b="1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Shape 163"/>
          <p:cNvSpPr/>
          <p:nvPr/>
        </p:nvSpPr>
        <p:spPr>
          <a:xfrm>
            <a:off x="8742680" y="5562600"/>
            <a:ext cx="3931920" cy="164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Aboriginal Services, MCFD		250.861.7236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Child &amp; Youth Mental Health 		250.861.7301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IHA: Aboriginal Patient Navigator		250.488.1230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Ki-Low-Na Friendship Society		250.763.4905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Metis Community Services Society	250.868.0351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SD#23: Aboriginal School Program 	</a:t>
            </a:r>
            <a:r>
              <a:rPr lang="en-CA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250.870.5144 </a:t>
            </a:r>
          </a:p>
          <a:p>
            <a:pPr lvl="0" algn="r">
              <a:defRPr sz="1800"/>
            </a:pPr>
            <a:r>
              <a:rPr lang="en-CA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ext. 6038 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UBCO: Aboriginal Programs &amp; Services	250.807.9458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Westbank First Nations	</a:t>
            </a:r>
          </a:p>
          <a:p>
            <a:pPr lvl="0" algn="l">
              <a:defRPr sz="1800"/>
            </a:pPr>
            <a:r>
              <a:rPr lang="en-CA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	Addictions &amp; Counselling		250.768.0227</a:t>
            </a:r>
          </a:p>
        </p:txBody>
      </p:sp>
      <p:sp>
        <p:nvSpPr>
          <p:cNvPr id="42" name="Shape 156"/>
          <p:cNvSpPr/>
          <p:nvPr/>
        </p:nvSpPr>
        <p:spPr>
          <a:xfrm>
            <a:off x="9454002" y="7942342"/>
            <a:ext cx="2457404" cy="28725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IMMIGRANTS ~  REFUGEES</a:t>
            </a:r>
            <a:endParaRPr lang="en-CA" sz="12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3" name="Shape 163"/>
          <p:cNvSpPr/>
          <p:nvPr/>
        </p:nvSpPr>
        <p:spPr>
          <a:xfrm>
            <a:off x="8770628" y="8305800"/>
            <a:ext cx="3931920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KCR: Immigrants &amp; Refugees		250.763.8008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OC: International Education		250.862.5443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SD#23: Welcome Centre Services 	250.470.3258</a:t>
            </a:r>
          </a:p>
          <a:p>
            <a:pPr marL="171450" lvl="0" indent="-171450" algn="l">
              <a:buFont typeface="Arial" panose="020B0604020202020204" pitchFamily="34" charset="0"/>
              <a:buChar char="•"/>
              <a:defRPr sz="1800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Helvetica"/>
              </a:rPr>
              <a:t>UBCO: International Student Initiative	250.807.9447</a:t>
            </a:r>
          </a:p>
        </p:txBody>
      </p:sp>
      <p:sp>
        <p:nvSpPr>
          <p:cNvPr id="40" name="Shape 147"/>
          <p:cNvSpPr/>
          <p:nvPr/>
        </p:nvSpPr>
        <p:spPr>
          <a:xfrm>
            <a:off x="8709152" y="2971800"/>
            <a:ext cx="4041648" cy="1828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0">
            <a:noFill/>
            <a:miter lim="400000"/>
          </a:ln>
          <a:effectLst/>
        </p:spPr>
        <p:txBody>
          <a:bodyPr lIns="0" tIns="0" rIns="0" bIns="0" anchor="ctr"/>
          <a:lstStyle/>
          <a:p>
            <a:r>
              <a:rPr lang="en-CA" sz="1000" b="1" dirty="0"/>
              <a:t> </a:t>
            </a:r>
            <a:r>
              <a:rPr lang="en-CA" sz="1000" b="1" dirty="0" smtClean="0"/>
              <a:t>  </a:t>
            </a:r>
            <a:endParaRPr lang="en-CA" sz="1200" b="1" i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CA" sz="800" b="1" i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4" name="Shape 163"/>
          <p:cNvSpPr/>
          <p:nvPr/>
        </p:nvSpPr>
        <p:spPr>
          <a:xfrm>
            <a:off x="8742680" y="3701455"/>
            <a:ext cx="3931920" cy="7181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171450" lvl="5" indent="-171450" algn="l">
              <a:buFont typeface="Arial" panose="020B0604020202020204" pitchFamily="34" charset="0"/>
              <a:buChar char="•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Kelowna</a:t>
            </a: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250.470.7138</a:t>
            </a:r>
          </a:p>
          <a:p>
            <a:pPr marL="171450" lvl="5" indent="-171450" algn="l">
              <a:buFont typeface="Arial" panose="020B0604020202020204" pitchFamily="34" charset="0"/>
              <a:buChar char="•"/>
            </a:pP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Rutland				250.718.4855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Lake Country				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250.826.2224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CA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West Kelowna &amp; Peachland	         	</a:t>
            </a:r>
            <a:r>
              <a:rPr lang="en-CA" sz="1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250.575.7853</a:t>
            </a:r>
            <a:endParaRPr lang="en-CA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5" name="Shape 156"/>
          <p:cNvSpPr/>
          <p:nvPr/>
        </p:nvSpPr>
        <p:spPr>
          <a:xfrm>
            <a:off x="9681016" y="3077210"/>
            <a:ext cx="2111155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200" b="1" i="1">
                <a:solidFill>
                  <a:srgbClr val="C82506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DISTRICT #23</a:t>
            </a:r>
          </a:p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lvl="0">
              <a:defRPr sz="1800" b="0" i="0">
                <a:solidFill>
                  <a:srgbClr val="000000"/>
                </a:solidFill>
              </a:defRPr>
            </a:pPr>
            <a:r>
              <a:rPr lang="en-CA" sz="1200" b="1" i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Directors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Colour coded to align with on-line and hard copy </a:t>
            </a:r>
            <a:r>
              <a:rPr lang="en-CA" smtClean="0"/>
              <a:t>service inventory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7951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200</Words>
  <Application>Microsoft Office PowerPoint</Application>
  <PresentationFormat>Custom</PresentationFormat>
  <Paragraphs>165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Helvetica</vt:lpstr>
      <vt:lpstr>Helvetica Light</vt:lpstr>
      <vt:lpstr>Helvetica Neue</vt:lpstr>
      <vt:lpstr>Times New Roman</vt:lpstr>
      <vt:lpstr>Verdana</vt:lpstr>
      <vt:lpstr>White</vt:lpstr>
      <vt:lpstr>PowerPoint Presentation</vt:lpstr>
      <vt:lpstr>PowerPoint Presentation</vt:lpstr>
      <vt:lpstr>Colour coded to align with on-line and hard copy service inventory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 Desjardins</dc:creator>
  <cp:lastModifiedBy>Diane Goossens</cp:lastModifiedBy>
  <cp:revision>73</cp:revision>
  <cp:lastPrinted>2016-02-24T03:33:20Z</cp:lastPrinted>
  <dcterms:modified xsi:type="dcterms:W3CDTF">2016-12-20T23:00:09Z</dcterms:modified>
</cp:coreProperties>
</file>